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84" r:id="rId3"/>
    <p:sldId id="289" r:id="rId4"/>
    <p:sldId id="266" r:id="rId5"/>
    <p:sldId id="301" r:id="rId6"/>
    <p:sldId id="264" r:id="rId7"/>
    <p:sldId id="290" r:id="rId8"/>
    <p:sldId id="300" r:id="rId9"/>
    <p:sldId id="265" r:id="rId10"/>
    <p:sldId id="258" r:id="rId11"/>
    <p:sldId id="267" r:id="rId12"/>
    <p:sldId id="294" r:id="rId13"/>
    <p:sldId id="279" r:id="rId14"/>
    <p:sldId id="303" r:id="rId15"/>
    <p:sldId id="291" r:id="rId16"/>
    <p:sldId id="292" r:id="rId17"/>
    <p:sldId id="295" r:id="rId18"/>
    <p:sldId id="296" r:id="rId19"/>
    <p:sldId id="297" r:id="rId20"/>
    <p:sldId id="304" r:id="rId21"/>
    <p:sldId id="298" r:id="rId22"/>
    <p:sldId id="30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CB2"/>
    <a:srgbClr val="E0BADD"/>
    <a:srgbClr val="A54B9F"/>
    <a:srgbClr val="9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76" autoAdjust="0"/>
    <p:restoredTop sz="94004" autoAdjust="0"/>
  </p:normalViewPr>
  <p:slideViewPr>
    <p:cSldViewPr snapToGrid="0">
      <p:cViewPr varScale="1">
        <p:scale>
          <a:sx n="65" d="100"/>
          <a:sy n="65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DED46-F0A5-4C80-A371-D04B6E003FB4}" type="datetimeFigureOut">
              <a:rPr lang="en-IN" smtClean="0"/>
              <a:t>2023-05-18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79D4B-B650-4233-B528-4F6E50274A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7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3" Type="http://schemas.openxmlformats.org/officeDocument/2006/relationships/hyperlink" Target="http://informationtransfereconomics.blogspot.com/2017/02/information-equilibrium-code.html" TargetMode="External"/><Relationship Id="rId7" Type="http://schemas.openxmlformats.org/officeDocument/2006/relationships/hyperlink" Target="https://randlow.github.io/posts/machine-learning/hybrid-colab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en.wikiversity.org/wiki/Python_Concepts" TargetMode="External"/><Relationship Id="rId4" Type="http://schemas.openxmlformats.org/officeDocument/2006/relationships/hyperlink" Target="https://creativecommons.org/licenses/by/3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aad9174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caad9174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419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aad9174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caad9174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aad9174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caad9174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468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caad9174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caad9174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3" tooltip="http://informationtransfereconomics.blogspot.com/2017/02/information-equilibrium-code.html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4" tooltip="https://creativecommons.org/licenses/by/3.0/"/>
              </a:rPr>
              <a:t>CC BY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5" tooltip="https://en.wikiversity.org/wiki/Python_Concepts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6" tooltip="https://creativecommons.org/licenses/by-sa/3.0/"/>
              </a:rPr>
              <a:t>CC BY-SA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7" tooltip="https://randlow.github.io/posts/machine-learning/hybrid-colab/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8" tooltip="https://creativecommons.org/licenses/by-nc-sa/3.0/"/>
              </a:rPr>
              <a:t>CC BY-SA-NC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79D4B-B650-4233-B528-4F6E50274A8A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79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1673-253F-BD7A-CA90-03784214C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2389F-F037-81A0-8AC7-FACA5E96B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9D1AB-2589-8F7F-2EBC-B42962AAD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E6903-6BA4-4F60-9856-D940AFBC5E7D}" type="datetime1">
              <a:rPr lang="en-IN" smtClean="0"/>
              <a:t>2023-05-18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626B2-AC5C-59DE-35D3-AD8D17C0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59D92-B219-6DD5-26F8-A8E0D63BB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83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913EC-E14A-FCD1-2E39-928F592E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991FCC-19FD-4DC8-6AF5-4D1746861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98DFD-8A79-A617-7033-6AF0B5CA5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BB218-96FD-4879-9CF7-06D7EDD1334E}" type="datetime1">
              <a:rPr lang="en-IN" smtClean="0"/>
              <a:t>2023-05-18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79C84-5598-8598-6EF5-43622C0B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93F02-5EA3-1B43-4607-D0F83DEB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44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50EE8A-EEB0-1D9C-2274-A6F88F084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847C3A-E333-5DFA-11B0-47B52FB5A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D20B3-F84F-9C8D-0F4F-94C980F21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C42DB-601E-4ACF-B19A-359EDC102E27}" type="datetime1">
              <a:rPr lang="en-IN" smtClean="0"/>
              <a:t>2023-05-18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A7669-7F38-7501-0505-0F0284DFC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F5F1D-40EF-0760-6D29-79D8CD91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332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20AF-3E01-C460-8524-1028EB0C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5B450-FB0B-035F-0910-8EE20F758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F0536-ABD8-3293-A312-A3D106C84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815A-CF8A-46D4-95E4-16BC0AA255B0}" type="datetime1">
              <a:rPr lang="en-IN" smtClean="0"/>
              <a:t>2023-05-18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B19E3-3D46-63D2-0455-E42BBD37E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61FD-A786-B400-B268-F62ED91B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196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BDD-ACF9-4589-87F0-E1BE9D314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B322B-E812-D085-131F-878AE3379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A26B4-F7DA-5EF5-38DB-0FD70A87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B0D1-C2FD-4312-A8C0-EE0F8BA7B1CE}" type="datetime1">
              <a:rPr lang="en-IN" smtClean="0"/>
              <a:t>2023-05-18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1DE84-83DB-9C23-D0FD-BEBDB5B8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E204D-3907-9A80-1822-8B2E66F1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02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0588D-B134-FE9C-A742-B6012DBAA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0A455-83A9-02D3-517B-D946DF387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20A92F-AC96-E95D-BBCE-4C23FC613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781E4-9215-7503-E4F0-3DF94A86F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65F-536E-4E18-8339-15EECBCEEA7A}" type="datetime1">
              <a:rPr lang="en-IN" smtClean="0"/>
              <a:t>2023-05-18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44426-43EF-B879-541C-25255699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5CD7A-FC2E-DA20-388C-1CCD7545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327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F303-069A-0F31-FF06-5FF2359D2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CA57A-6236-12C9-A044-934BC2C12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7BC18-A751-2DB4-3CDD-7089D8737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9375C-6651-97A9-B7DC-1E5A8D1EC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82668-78D7-5649-DF98-45DCFE319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D84D3C-E4B0-A1F9-3AB6-A78527BC3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E2B56-8C1A-4DE5-B93F-ED49AA66A3CB}" type="datetime1">
              <a:rPr lang="en-IN" smtClean="0"/>
              <a:t>2023-05-18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F6BD9D-A920-E399-48BB-ABEFF48C7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FB4CFE-4A29-0F9A-8EE5-C8DCF30A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9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BD064-37A5-6D02-1560-FBC190DB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0A15BF-B9C4-E7C8-CE5F-E2C7AEB8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4D52-E89C-4864-B52A-D4D4F90D828A}" type="datetime1">
              <a:rPr lang="en-IN" smtClean="0"/>
              <a:t>2023-05-18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48EE1-FC87-1493-9C86-AB83468B2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40FA0-24B2-2DCE-4BBD-B93807DC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13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0B14FA-7118-26A0-F7E4-BB434BA0D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2DC7-A101-4568-87C0-0363B9BA03F7}" type="datetime1">
              <a:rPr lang="en-IN" smtClean="0"/>
              <a:t>2023-05-18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A93F0C-E41E-85E5-B4CB-7803EE938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58911-58D1-B6CA-128C-A927D1EA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3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B411-710C-08EB-CD95-873D7E0C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F8D0-4E0B-F1EA-87FD-F616F1F4D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7E630-C40D-0D6B-B6C4-14745BD83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642B1-923C-E1BC-E830-323379C1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E0E00-C029-4E35-8F44-67548491701B}" type="datetime1">
              <a:rPr lang="en-IN" smtClean="0"/>
              <a:t>2023-05-18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5F768-19CC-506B-EE66-55A12235F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988C0-1575-CD7C-1A59-238D2A52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907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AA7B-3D4B-43E6-F9B4-D2B5B632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5A13FE-C504-4FD2-3A51-6A5C427C8E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1B8B1-D7CF-08FF-4319-5F96AAE5B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6D135-4108-470C-7A34-E4B1C52A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EDD5-2D4B-4DFE-83A9-10BC5E87A5CE}" type="datetime1">
              <a:rPr lang="en-IN" smtClean="0"/>
              <a:t>2023-05-18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448B7-9D1D-2B96-BB5B-233EBD6A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D5006-1527-84F1-B024-2B7AFFBF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11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D0AB4E-771C-7255-9489-AC0688F36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795F4-262D-42AF-E89E-16FFFB744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0C6E8-8329-9D11-35C0-EF0F84EF0E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99B23-7C30-407E-BB4A-2EE99A2C0BC7}" type="datetime1">
              <a:rPr lang="en-IN" smtClean="0"/>
              <a:t>2023-05-18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35235-7688-D8CD-DE14-FA1CE400F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1FBA2-2A86-D8E4-CCEF-B4E70BC25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962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sT2Die3pV3dLcyHgwZBg3IxS2FJ_8W0-?usp=shari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wmo.int/doc_num.php?explnum_id=11178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ommons.wikimedia.org/wiki/File:Wikidata-logo-en.sv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randlow.github.io/posts/machine-learning/hybrid-colab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informationtransfereconomics.blogspot.com/2017/02/information-equilibrium-code.html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26.svg"/><Relationship Id="rId4" Type="http://schemas.openxmlformats.org/officeDocument/2006/relationships/hyperlink" Target="https://en.wikiversity.org/wiki/Python_Concepts" TargetMode="External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versity.org/wiki/Python_Concept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termr/pyamiimage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github.com/petermr/pyami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petermr/docanalysis" TargetMode="External"/><Relationship Id="rId5" Type="http://schemas.openxmlformats.org/officeDocument/2006/relationships/hyperlink" Target="https://github.com/petermr/pygetpapers" TargetMode="External"/><Relationship Id="rId4" Type="http://schemas.openxmlformats.org/officeDocument/2006/relationships/hyperlink" Target="http://informationtransfereconomics.blogspot.com/2017/02/information-equilibrium-code.html" TargetMode="External"/><Relationship Id="rId9" Type="http://schemas.openxmlformats.org/officeDocument/2006/relationships/hyperlink" Target="https://github.com/petermr/semanticClimat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low.github.io/posts/machine-learning/hybrid-colab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pdf-miniature-file-icon-2127829/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df-miniature-file-icon-2127829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doi.org/10.3897/arphapreprints.e9468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ikidata.org/wiki/Q20051297" TargetMode="Externa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data.org/wiki/Q898653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hyperlink" Target="https://commons.wikimedia.org/wiki/File:Wikidata-logo-en.svg" TargetMode="External"/><Relationship Id="rId9" Type="http://schemas.openxmlformats.org/officeDocument/2006/relationships/hyperlink" Target="https://www.wikidata.org/wiki/Q2005129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ommons.wikimedia.org/wiki/File:Wikidata-logo-en.sv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data.org/wiki/Q898653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hyperlink" Target="https://commons.wikimedia.org/wiki/File:Wikidata-logo-en.svg" TargetMode="External"/><Relationship Id="rId9" Type="http://schemas.openxmlformats.org/officeDocument/2006/relationships/hyperlink" Target="https://www.wikidata.org/wiki/Q2005129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preview.github.io/?https://github.com/petermr/pyami/blob/pmr5/temp/html/chap6_index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hyperlink" Target="https://commons.wikimedia.org/wiki/File:Wikidata-logo-en.svg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563965" y="2250906"/>
            <a:ext cx="105111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6300" b="1" dirty="0"/>
              <a:t>      Climate Knowledge Hunt</a:t>
            </a:r>
            <a:endParaRPr sz="6300" b="1"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247515" y="4032805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dirty="0"/>
              <a:t>May 18</a:t>
            </a:r>
            <a:r>
              <a:rPr lang="en-IN" baseline="30000" dirty="0"/>
              <a:t>th</a:t>
            </a:r>
            <a:r>
              <a:rPr lang="en-IN" dirty="0"/>
              <a:t> , 2023</a:t>
            </a:r>
            <a:endParaRPr dirty="0"/>
          </a:p>
        </p:txBody>
      </p:sp>
      <p:sp>
        <p:nvSpPr>
          <p:cNvPr id="86" name="Google Shape;86;p1"/>
          <p:cNvSpPr txBox="1"/>
          <p:nvPr/>
        </p:nvSpPr>
        <p:spPr>
          <a:xfrm>
            <a:off x="5825256" y="4983835"/>
            <a:ext cx="57678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Shweata N. Hegde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2300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Volunteer developer at #SemanticClimate</a:t>
            </a:r>
            <a:endParaRPr kumimoji="0" sz="2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Co-founder of science podcast, </a:t>
            </a:r>
            <a:r>
              <a:rPr kumimoji="0" lang="en-IN" sz="23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IndiaAsksWhy</a:t>
            </a:r>
            <a:endParaRPr kumimoji="0" sz="23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E572A-1260-DBD4-FBEA-D119858FA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190" y="189786"/>
            <a:ext cx="1165634" cy="125177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8C238-B196-69F3-81A8-2D2A94DE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693B9-9031-F221-790F-14985DE1D171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021F3F-68D3-FBBF-1343-DC0E37831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8" y="488451"/>
            <a:ext cx="2088379" cy="7126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51394" y="7897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/>
              <a:t># 2 Which terms commonly occur in a chapter?</a:t>
            </a:r>
            <a:endParaRPr sz="3600" dirty="0"/>
          </a:p>
        </p:txBody>
      </p:sp>
      <p:cxnSp>
        <p:nvCxnSpPr>
          <p:cNvPr id="116" name="Google Shape;116;p3"/>
          <p:cNvCxnSpPr/>
          <p:nvPr/>
        </p:nvCxnSpPr>
        <p:spPr>
          <a:xfrm>
            <a:off x="1657402" y="3587170"/>
            <a:ext cx="395558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7" name="Google Shape;117;p3"/>
          <p:cNvSpPr/>
          <p:nvPr/>
        </p:nvSpPr>
        <p:spPr>
          <a:xfrm>
            <a:off x="2061274" y="2615562"/>
            <a:ext cx="2314226" cy="1870745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6745" y="3286577"/>
            <a:ext cx="1999713" cy="105886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/>
          <p:nvPr/>
        </p:nvSpPr>
        <p:spPr>
          <a:xfrm>
            <a:off x="2226745" y="3112487"/>
            <a:ext cx="1999713" cy="1740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                    | score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2216639" y="2749761"/>
            <a:ext cx="2126208" cy="33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Keyword extraction</a:t>
            </a:r>
            <a:endParaRPr dirty="0"/>
          </a:p>
        </p:txBody>
      </p:sp>
      <p:sp>
        <p:nvSpPr>
          <p:cNvPr id="121" name="Google Shape;121;p3"/>
          <p:cNvSpPr/>
          <p:nvPr/>
        </p:nvSpPr>
        <p:spPr>
          <a:xfrm>
            <a:off x="4772826" y="3233160"/>
            <a:ext cx="1504549" cy="595033"/>
          </a:xfrm>
          <a:prstGeom prst="rect">
            <a:avLst/>
          </a:prstGeom>
          <a:solidFill>
            <a:srgbClr val="A8D08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TF-IDF Model</a:t>
            </a:r>
            <a:endParaRPr/>
          </a:p>
        </p:txBody>
      </p:sp>
      <p:cxnSp>
        <p:nvCxnSpPr>
          <p:cNvPr id="122" name="Google Shape;122;p3"/>
          <p:cNvCxnSpPr/>
          <p:nvPr/>
        </p:nvCxnSpPr>
        <p:spPr>
          <a:xfrm rot="10800000" flipH="1">
            <a:off x="4448018" y="3570806"/>
            <a:ext cx="306197" cy="1636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3" name="Google Shape;123;p3"/>
          <p:cNvSpPr/>
          <p:nvPr/>
        </p:nvSpPr>
        <p:spPr>
          <a:xfrm>
            <a:off x="5943600" y="3276600"/>
            <a:ext cx="3603072" cy="360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1710" y="2398675"/>
            <a:ext cx="4853032" cy="2492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3"/>
          <p:cNvCxnSpPr/>
          <p:nvPr/>
        </p:nvCxnSpPr>
        <p:spPr>
          <a:xfrm rot="10800000" flipH="1">
            <a:off x="6319684" y="3514313"/>
            <a:ext cx="306197" cy="1636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27" name="Google Shape;127;p3"/>
          <p:cNvPicPr preferRelativeResize="0"/>
          <p:nvPr/>
        </p:nvPicPr>
        <p:blipFill rotWithShape="1">
          <a:blip r:embed="rId5">
            <a:alphaModFix/>
          </a:blip>
          <a:srcRect r="48721"/>
          <a:stretch/>
        </p:blipFill>
        <p:spPr>
          <a:xfrm>
            <a:off x="2216639" y="3298760"/>
            <a:ext cx="2033057" cy="10588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3;g13caad91745_0_125">
            <a:extLst>
              <a:ext uri="{FF2B5EF4-FFF2-40B4-BE49-F238E27FC236}">
                <a16:creationId xmlns:a16="http://schemas.microsoft.com/office/drawing/2014/main" id="{47C468B7-8207-C401-AFEC-6153379B60E5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BAF5E-7ECC-5B58-1E7D-0E3864ECD015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sp>
        <p:nvSpPr>
          <p:cNvPr id="4" name="Google Shape;198;g13caad91745_0_97">
            <a:extLst>
              <a:ext uri="{FF2B5EF4-FFF2-40B4-BE49-F238E27FC236}">
                <a16:creationId xmlns:a16="http://schemas.microsoft.com/office/drawing/2014/main" id="{D0B616DA-207E-5669-B57E-70371F5B4FA2}"/>
              </a:ext>
            </a:extLst>
          </p:cNvPr>
          <p:cNvSpPr txBox="1"/>
          <p:nvPr/>
        </p:nvSpPr>
        <p:spPr>
          <a:xfrm>
            <a:off x="326597" y="2713744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4EF8D-4C11-0391-CED6-517096C7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10</a:t>
            </a:fld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BD300D-537B-CDE6-0DD1-313A422CEB21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5E3F73-52FF-E8AE-DD64-835D03202F27}"/>
              </a:ext>
            </a:extLst>
          </p:cNvPr>
          <p:cNvSpPr txBox="1"/>
          <p:nvPr/>
        </p:nvSpPr>
        <p:spPr>
          <a:xfrm>
            <a:off x="11217" y="6481168"/>
            <a:ext cx="298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Work by Ananya Singha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D04B5D-F90D-439F-F056-05C342ADC267}"/>
              </a:ext>
            </a:extLst>
          </p:cNvPr>
          <p:cNvSpPr txBox="1"/>
          <p:nvPr/>
        </p:nvSpPr>
        <p:spPr>
          <a:xfrm>
            <a:off x="3046770" y="2540675"/>
            <a:ext cx="6098458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{'adaptation': 286, 'fossil fuel': 111, 'methane': 107, 'anthropogenic': 83, 'greenhouse gas': 81, 'climate change mitigation': 66, 'ecosystem services': 48, 'weather': 44, 'carbon sequestration': 35, 'global warming ': 33, 'carbon dioxide': 33, 'carbon tax': 21, 'desertification’: …}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8B639-F164-A82F-825C-204720D4F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49" y="1423881"/>
            <a:ext cx="9297937" cy="3984830"/>
          </a:xfrm>
          <a:prstGeom prst="rect">
            <a:avLst/>
          </a:prstGeom>
        </p:spPr>
      </p:pic>
      <p:sp>
        <p:nvSpPr>
          <p:cNvPr id="6" name="Google Shape;203;g13caad91745_0_125">
            <a:extLst>
              <a:ext uri="{FF2B5EF4-FFF2-40B4-BE49-F238E27FC236}">
                <a16:creationId xmlns:a16="http://schemas.microsoft.com/office/drawing/2014/main" id="{34EC2B59-5526-5B94-8AD6-970CCB146F77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83C37-E5DE-E1E1-D216-62512B0BE096}"/>
              </a:ext>
            </a:extLst>
          </p:cNvPr>
          <p:cNvSpPr txBox="1"/>
          <p:nvPr/>
        </p:nvSpPr>
        <p:spPr>
          <a:xfrm>
            <a:off x="2058458" y="6366632"/>
            <a:ext cx="3170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From 6 chapters of IPCC</a:t>
            </a:r>
          </a:p>
        </p:txBody>
      </p:sp>
      <p:sp>
        <p:nvSpPr>
          <p:cNvPr id="8" name="Google Shape;184;g13caad91745_0_97">
            <a:extLst>
              <a:ext uri="{FF2B5EF4-FFF2-40B4-BE49-F238E27FC236}">
                <a16:creationId xmlns:a16="http://schemas.microsoft.com/office/drawing/2014/main" id="{21FA95B9-5FEA-DBAA-A5AC-217CC61FC201}"/>
              </a:ext>
            </a:extLst>
          </p:cNvPr>
          <p:cNvSpPr txBox="1"/>
          <p:nvPr/>
        </p:nvSpPr>
        <p:spPr>
          <a:xfrm>
            <a:off x="210986" y="6412863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CC08E6-7AFC-8F10-E869-740DF6447B99}"/>
              </a:ext>
            </a:extLst>
          </p:cNvPr>
          <p:cNvSpPr txBox="1"/>
          <p:nvPr/>
        </p:nvSpPr>
        <p:spPr>
          <a:xfrm>
            <a:off x="10030679" y="89541"/>
            <a:ext cx="22832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hlinkClick r:id="rId3"/>
              </a:rPr>
              <a:t>Demo link</a:t>
            </a:r>
            <a:endParaRPr lang="en-IN" sz="20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3256A3C-4FB6-10A1-FB61-9E5708CD72A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09486" y="634294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</a:t>
            </a:fld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50D478-8426-9536-013E-7C80593DB4A0}"/>
              </a:ext>
            </a:extLst>
          </p:cNvPr>
          <p:cNvSpPr txBox="1"/>
          <p:nvPr/>
        </p:nvSpPr>
        <p:spPr>
          <a:xfrm>
            <a:off x="210986" y="222730"/>
            <a:ext cx="7329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#3 See the big picture using dictionaries!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3ED35-607A-26E9-84B5-C3829F3B2F9B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192688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3871CF-A009-C087-2393-4475B576D1EC}"/>
              </a:ext>
            </a:extLst>
          </p:cNvPr>
          <p:cNvSpPr txBox="1"/>
          <p:nvPr/>
        </p:nvSpPr>
        <p:spPr>
          <a:xfrm>
            <a:off x="103238" y="103239"/>
            <a:ext cx="836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#4 Know which sections are relevant to YOU!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8634B-DF84-EFA6-0665-26D484BA27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5"/>
          <a:stretch/>
        </p:blipFill>
        <p:spPr>
          <a:xfrm>
            <a:off x="1447795" y="1706051"/>
            <a:ext cx="8866247" cy="3438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82A7FE-F4B7-3338-02F5-13F846B5749E}"/>
              </a:ext>
            </a:extLst>
          </p:cNvPr>
          <p:cNvSpPr txBox="1"/>
          <p:nvPr/>
        </p:nvSpPr>
        <p:spPr>
          <a:xfrm>
            <a:off x="2278627" y="2446536"/>
            <a:ext cx="77428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dirty="0"/>
              <a:t>Term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B76757-97FE-7FA3-FAA7-2E9993057CE7}"/>
              </a:ext>
            </a:extLst>
          </p:cNvPr>
          <p:cNvSpPr/>
          <p:nvPr/>
        </p:nvSpPr>
        <p:spPr>
          <a:xfrm>
            <a:off x="5766619" y="3053123"/>
            <a:ext cx="2005781" cy="12486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Sentences that mention the term -- WMO</a:t>
            </a:r>
          </a:p>
        </p:txBody>
      </p:sp>
      <p:sp>
        <p:nvSpPr>
          <p:cNvPr id="21" name="Google Shape;203;g13caad91745_0_125">
            <a:extLst>
              <a:ext uri="{FF2B5EF4-FFF2-40B4-BE49-F238E27FC236}">
                <a16:creationId xmlns:a16="http://schemas.microsoft.com/office/drawing/2014/main" id="{BE92FE2D-7F86-9DDD-3934-CDC6398EF513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A46F8-BED2-787F-F340-D6924458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12</a:t>
            </a:fld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FED24-76AE-90A8-CD77-0D62AAF868D2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C74F21-27BD-FCEC-C26D-7E0FC6BC0002}"/>
              </a:ext>
            </a:extLst>
          </p:cNvPr>
          <p:cNvSpPr txBox="1"/>
          <p:nvPr/>
        </p:nvSpPr>
        <p:spPr>
          <a:xfrm>
            <a:off x="1080440" y="979614"/>
            <a:ext cx="2699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Indexing</a:t>
            </a:r>
          </a:p>
        </p:txBody>
      </p:sp>
    </p:spTree>
    <p:extLst>
      <p:ext uri="{BB962C8B-B14F-4D97-AF65-F5344CB8AC3E}">
        <p14:creationId xmlns:p14="http://schemas.microsoft.com/office/powerpoint/2010/main" val="3092934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3;g13caad91745_0_125">
            <a:extLst>
              <a:ext uri="{FF2B5EF4-FFF2-40B4-BE49-F238E27FC236}">
                <a16:creationId xmlns:a16="http://schemas.microsoft.com/office/drawing/2014/main" id="{636B3211-2EF1-4E04-FDE1-2B3C6D5ACC8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0FF706-405F-65AB-2C94-4204E1429DCB}"/>
              </a:ext>
            </a:extLst>
          </p:cNvPr>
          <p:cNvSpPr txBox="1"/>
          <p:nvPr/>
        </p:nvSpPr>
        <p:spPr>
          <a:xfrm>
            <a:off x="203451" y="188653"/>
            <a:ext cx="63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#5 Index &gt; 1000  images reports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F1F6D-E0EE-A694-2ECF-CFE5B98D5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4" t="10255"/>
          <a:stretch/>
        </p:blipFill>
        <p:spPr>
          <a:xfrm>
            <a:off x="1323631" y="2422705"/>
            <a:ext cx="4803087" cy="4127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943AB0-FA40-7EED-7854-0F35721BDA21}"/>
              </a:ext>
            </a:extLst>
          </p:cNvPr>
          <p:cNvSpPr txBox="1"/>
          <p:nvPr/>
        </p:nvSpPr>
        <p:spPr>
          <a:xfrm>
            <a:off x="0" y="6550223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hlinkClick r:id="rId3"/>
              </a:rPr>
              <a:t>https://library.wmo.int/doc_num.php?explnum_id=11178</a:t>
            </a:r>
            <a:endParaRPr lang="en-IN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5935B-DC90-9026-63FC-2949AEBCE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22" y="1537752"/>
            <a:ext cx="4286848" cy="2686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2B9628-08CA-EB32-2D8E-DC7ABFC30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644" y="2021809"/>
            <a:ext cx="2657846" cy="3991532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02DCF8F-A986-3666-15B6-EA567789AF6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46855" y="6444783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0FC8F-A956-5645-DC85-F5B0FADA9D85}"/>
              </a:ext>
            </a:extLst>
          </p:cNvPr>
          <p:cNvSpPr txBox="1"/>
          <p:nvPr/>
        </p:nvSpPr>
        <p:spPr>
          <a:xfrm>
            <a:off x="8576008" y="1010391"/>
            <a:ext cx="2808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Pull text from images!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7DF6A-573F-BD27-D4C5-74744D73CF4C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43B570-1AFC-7B5B-76A4-D10FB3D23180}"/>
              </a:ext>
            </a:extLst>
          </p:cNvPr>
          <p:cNvCxnSpPr>
            <a:endCxn id="4" idx="2"/>
          </p:cNvCxnSpPr>
          <p:nvPr/>
        </p:nvCxnSpPr>
        <p:spPr>
          <a:xfrm flipV="1">
            <a:off x="8334531" y="1841388"/>
            <a:ext cx="1645787" cy="371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F00C00-F2C4-07F5-3172-8092E304908D}"/>
              </a:ext>
            </a:extLst>
          </p:cNvPr>
          <p:cNvCxnSpPr/>
          <p:nvPr/>
        </p:nvCxnSpPr>
        <p:spPr>
          <a:xfrm>
            <a:off x="4916" y="962080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oogle Shape;181;g13caad91745_0_97">
            <a:extLst>
              <a:ext uri="{FF2B5EF4-FFF2-40B4-BE49-F238E27FC236}">
                <a16:creationId xmlns:a16="http://schemas.microsoft.com/office/drawing/2014/main" id="{B48BD920-DFD5-5034-82BE-2A9B064168A4}"/>
              </a:ext>
            </a:extLst>
          </p:cNvPr>
          <p:cNvSpPr txBox="1"/>
          <p:nvPr/>
        </p:nvSpPr>
        <p:spPr>
          <a:xfrm>
            <a:off x="134340" y="6150175"/>
            <a:ext cx="1672402" cy="369291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pyamiimage</a:t>
            </a:r>
            <a:endParaRPr sz="1800" b="0" i="0" u="none" strike="noStrike" cap="none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5DBCE-9151-7E74-27B7-A2BABE88C66B}"/>
              </a:ext>
            </a:extLst>
          </p:cNvPr>
          <p:cNvSpPr txBox="1"/>
          <p:nvPr/>
        </p:nvSpPr>
        <p:spPr>
          <a:xfrm>
            <a:off x="1891646" y="6150077"/>
            <a:ext cx="218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Anuv</a:t>
            </a:r>
            <a:r>
              <a:rPr lang="en-US" dirty="0"/>
              <a:t> </a:t>
            </a:r>
            <a:r>
              <a:rPr lang="en-US" dirty="0" err="1"/>
              <a:t>Chakraborthy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2433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F13AA7-2E64-3415-9F98-60985541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14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C25BC-CB37-F8A8-2F44-23054B328240}"/>
              </a:ext>
            </a:extLst>
          </p:cNvPr>
          <p:cNvSpPr txBox="1"/>
          <p:nvPr/>
        </p:nvSpPr>
        <p:spPr>
          <a:xfrm>
            <a:off x="302367" y="1897689"/>
            <a:ext cx="107042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Learn what abbreviations and phrases mean, instantaneously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See the big picture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Know which documents and sections are relevant</a:t>
            </a:r>
          </a:p>
          <a:p>
            <a:endParaRPr lang="en-IN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971546-EC31-1905-7CAF-A02EF2E89020}"/>
              </a:ext>
            </a:extLst>
          </p:cNvPr>
          <p:cNvSpPr txBox="1"/>
          <p:nvPr/>
        </p:nvSpPr>
        <p:spPr>
          <a:xfrm>
            <a:off x="-1" y="0"/>
            <a:ext cx="11587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#SemanticClimate’s TDM tools empower, </a:t>
            </a:r>
            <a:r>
              <a:rPr lang="en-IN" sz="4000" dirty="0">
                <a:solidFill>
                  <a:srgbClr val="FF0000"/>
                </a:solidFill>
              </a:rPr>
              <a:t>you</a:t>
            </a:r>
            <a:r>
              <a:rPr lang="en-IN" sz="4000" dirty="0"/>
              <a:t>, the reader</a:t>
            </a:r>
          </a:p>
        </p:txBody>
      </p:sp>
      <p:pic>
        <p:nvPicPr>
          <p:cNvPr id="11" name="Google Shape;194;g13caad91745_0_97" descr="https://upload.wikimedia.org/wikipedia/commons/thumb/6/66/Wikidata-logo-en.svg/1024px-Wikidata-logo-en.svg.png">
            <a:hlinkClick r:id="rId2"/>
            <a:extLst>
              <a:ext uri="{FF2B5EF4-FFF2-40B4-BE49-F238E27FC236}">
                <a16:creationId xmlns:a16="http://schemas.microsoft.com/office/drawing/2014/main" id="{18A7E838-0C4E-612F-B90A-7EA1CF6B4E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5094" y="2019444"/>
            <a:ext cx="1321500" cy="83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4;p3">
            <a:extLst>
              <a:ext uri="{FF2B5EF4-FFF2-40B4-BE49-F238E27FC236}">
                <a16:creationId xmlns:a16="http://schemas.microsoft.com/office/drawing/2014/main" id="{E4DB88AC-B807-FDC0-9CA0-FE7F9D4DAC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5771" y="3094569"/>
            <a:ext cx="2625476" cy="12889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03;g13caad91745_0_125">
            <a:extLst>
              <a:ext uri="{FF2B5EF4-FFF2-40B4-BE49-F238E27FC236}">
                <a16:creationId xmlns:a16="http://schemas.microsoft.com/office/drawing/2014/main" id="{85660C56-413A-EBCC-D383-8BFA3D641BC0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7D666D-B717-BAA1-4BDE-E6801C9BBA7E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938183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7201-5C6B-F214-1B38-ABE0EEC0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Deep dive into our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ACE16-312B-5A47-3DD9-469B1FDD5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Nothing to be frightened of!</a:t>
            </a:r>
          </a:p>
        </p:txBody>
      </p:sp>
      <p:sp>
        <p:nvSpPr>
          <p:cNvPr id="5" name="Google Shape;203;g13caad91745_0_125">
            <a:extLst>
              <a:ext uri="{FF2B5EF4-FFF2-40B4-BE49-F238E27FC236}">
                <a16:creationId xmlns:a16="http://schemas.microsoft.com/office/drawing/2014/main" id="{45EBE65C-96A8-F99F-12AB-8AF381090896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CA94C-E6D3-2891-7A3D-85228FE60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15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ACE44-3A23-B131-7DBD-C45E4213562B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2409767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C567B5-CC05-1EDF-7C1E-A142F9EC4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6601" y="1591953"/>
            <a:ext cx="1791675" cy="1963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623D4F-4428-CE9F-495A-06F2A3BBB139}"/>
              </a:ext>
            </a:extLst>
          </p:cNvPr>
          <p:cNvSpPr txBox="1"/>
          <p:nvPr/>
        </p:nvSpPr>
        <p:spPr>
          <a:xfrm>
            <a:off x="149933" y="6439959"/>
            <a:ext cx="3038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88D8B-A490-B0C9-EE3D-D80506EC00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4595" r="24824"/>
          <a:stretch/>
        </p:blipFill>
        <p:spPr>
          <a:xfrm>
            <a:off x="3587830" y="1591952"/>
            <a:ext cx="1791675" cy="1859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B9E35C-AD2A-6B06-4342-C67B86BE29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394790" y="1591952"/>
            <a:ext cx="2153007" cy="2153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ACD897-89C5-8515-2945-F778B8F34EBC}"/>
              </a:ext>
            </a:extLst>
          </p:cNvPr>
          <p:cNvSpPr txBox="1"/>
          <p:nvPr/>
        </p:nvSpPr>
        <p:spPr>
          <a:xfrm>
            <a:off x="294898" y="3997181"/>
            <a:ext cx="28932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We </a:t>
            </a:r>
            <a:r>
              <a:rPr lang="en-IN" sz="2400" dirty="0">
                <a:solidFill>
                  <a:srgbClr val="FF0000"/>
                </a:solidFill>
              </a:rPr>
              <a:t>develop</a:t>
            </a:r>
            <a:r>
              <a:rPr lang="en-IN" sz="2400" dirty="0"/>
              <a:t> tools in Python using state-of-art NLP, AI and machine learning tools – </a:t>
            </a:r>
            <a:r>
              <a:rPr lang="en-IN" sz="2400" dirty="0" err="1"/>
              <a:t>spaCy</a:t>
            </a:r>
            <a:r>
              <a:rPr lang="en-IN" sz="2400" dirty="0"/>
              <a:t>, </a:t>
            </a:r>
            <a:r>
              <a:rPr lang="en-IN" sz="2400" dirty="0" err="1"/>
              <a:t>nltk</a:t>
            </a:r>
            <a:r>
              <a:rPr lang="en-IN" sz="2400" dirty="0"/>
              <a:t>, genism,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2FFDF3-DBEC-FAFC-5AEC-03122C80365B}"/>
              </a:ext>
            </a:extLst>
          </p:cNvPr>
          <p:cNvSpPr txBox="1"/>
          <p:nvPr/>
        </p:nvSpPr>
        <p:spPr>
          <a:xfrm>
            <a:off x="3215628" y="3997181"/>
            <a:ext cx="3318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We </a:t>
            </a:r>
            <a:r>
              <a:rPr lang="en-IN" sz="2400" dirty="0">
                <a:solidFill>
                  <a:srgbClr val="FF0000"/>
                </a:solidFill>
              </a:rPr>
              <a:t>openly share </a:t>
            </a:r>
            <a:r>
              <a:rPr lang="en-IN" sz="2400" dirty="0"/>
              <a:t>tools and, and store data on GitHub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9EC3DA-F55A-2D4F-90BE-4BA12924FA11}"/>
              </a:ext>
            </a:extLst>
          </p:cNvPr>
          <p:cNvSpPr txBox="1"/>
          <p:nvPr/>
        </p:nvSpPr>
        <p:spPr>
          <a:xfrm>
            <a:off x="6394790" y="4073521"/>
            <a:ext cx="2220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We </a:t>
            </a:r>
            <a:r>
              <a:rPr lang="en-IN" sz="2400" dirty="0">
                <a:solidFill>
                  <a:srgbClr val="FF0000"/>
                </a:solidFill>
              </a:rPr>
              <a:t>showcase</a:t>
            </a:r>
            <a:r>
              <a:rPr lang="en-IN" sz="2400" dirty="0"/>
              <a:t> our tool in Google </a:t>
            </a:r>
            <a:r>
              <a:rPr lang="en-IN" sz="2400" dirty="0" err="1"/>
              <a:t>Colab</a:t>
            </a:r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C9B15-06DD-803B-A1C1-4571A41BD3C1}"/>
              </a:ext>
            </a:extLst>
          </p:cNvPr>
          <p:cNvSpPr txBox="1"/>
          <p:nvPr/>
        </p:nvSpPr>
        <p:spPr>
          <a:xfrm>
            <a:off x="3188100" y="5260656"/>
            <a:ext cx="2785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Open Notebook Philosophy</a:t>
            </a:r>
          </a:p>
        </p:txBody>
      </p:sp>
      <p:sp>
        <p:nvSpPr>
          <p:cNvPr id="16" name="Google Shape;203;g13caad91745_0_125">
            <a:extLst>
              <a:ext uri="{FF2B5EF4-FFF2-40B4-BE49-F238E27FC236}">
                <a16:creationId xmlns:a16="http://schemas.microsoft.com/office/drawing/2014/main" id="{A3269AF9-4D3C-DEED-1315-98430D6C046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CE15369-C927-5CD9-1248-1D3F4A02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16</a:t>
            </a:fld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10972D-41D6-AB9C-EECF-7FDF278318B4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AFA79C-BD2D-52B6-957F-207EA895BB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69268" y="1671661"/>
            <a:ext cx="1695303" cy="1883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99B24A-D220-BE5D-A784-D13ED5F00DC6}"/>
              </a:ext>
            </a:extLst>
          </p:cNvPr>
          <p:cNvSpPr txBox="1"/>
          <p:nvPr/>
        </p:nvSpPr>
        <p:spPr>
          <a:xfrm>
            <a:off x="9303416" y="3951013"/>
            <a:ext cx="22205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We use </a:t>
            </a:r>
            <a:r>
              <a:rPr lang="en-IN" sz="2400" dirty="0" err="1"/>
              <a:t>Wikibase</a:t>
            </a:r>
            <a:r>
              <a:rPr lang="en-IN" sz="2400" dirty="0"/>
              <a:t> to </a:t>
            </a:r>
            <a:r>
              <a:rPr lang="en-IN" sz="2400" dirty="0">
                <a:solidFill>
                  <a:srgbClr val="FF0000"/>
                </a:solidFill>
              </a:rPr>
              <a:t>build</a:t>
            </a:r>
            <a:r>
              <a:rPr lang="en-IN" sz="2400" dirty="0"/>
              <a:t> knowledge graph </a:t>
            </a:r>
          </a:p>
        </p:txBody>
      </p:sp>
    </p:spTree>
    <p:extLst>
      <p:ext uri="{BB962C8B-B14F-4D97-AF65-F5344CB8AC3E}">
        <p14:creationId xmlns:p14="http://schemas.microsoft.com/office/powerpoint/2010/main" val="2498627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EC167B-AFD8-5064-ED64-DA0908EF2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1844" y="2447311"/>
            <a:ext cx="1791675" cy="1963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0541F-1050-7A03-96E4-89A603FBC973}"/>
              </a:ext>
            </a:extLst>
          </p:cNvPr>
          <p:cNvSpPr txBox="1"/>
          <p:nvPr/>
        </p:nvSpPr>
        <p:spPr>
          <a:xfrm>
            <a:off x="900875" y="4664848"/>
            <a:ext cx="12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Python</a:t>
            </a:r>
          </a:p>
        </p:txBody>
      </p:sp>
      <p:sp>
        <p:nvSpPr>
          <p:cNvPr id="10" name="Google Shape;203;g13caad91745_0_125">
            <a:extLst>
              <a:ext uri="{FF2B5EF4-FFF2-40B4-BE49-F238E27FC236}">
                <a16:creationId xmlns:a16="http://schemas.microsoft.com/office/drawing/2014/main" id="{967DA2A6-868F-FB10-9C01-0D74B8ABAEA7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FBDC6F5-0D45-0B0C-6673-E057095A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17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55E71-1472-5BBD-DFAB-92DB7A1F32EB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1640D3-8193-BBBB-4D94-16B293DD0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251" y="1483554"/>
            <a:ext cx="6832925" cy="36556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6C9099-E0B4-822D-EDFC-C958DA63BB2D}"/>
              </a:ext>
            </a:extLst>
          </p:cNvPr>
          <p:cNvSpPr txBox="1"/>
          <p:nvPr/>
        </p:nvSpPr>
        <p:spPr>
          <a:xfrm rot="20631901">
            <a:off x="4314197" y="2990747"/>
            <a:ext cx="6806330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You don’t have see or work with this (unless you want to)!</a:t>
            </a:r>
          </a:p>
        </p:txBody>
      </p:sp>
    </p:spTree>
    <p:extLst>
      <p:ext uri="{BB962C8B-B14F-4D97-AF65-F5344CB8AC3E}">
        <p14:creationId xmlns:p14="http://schemas.microsoft.com/office/powerpoint/2010/main" val="3000107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0BA75A1-9EEA-A657-4D51-67B6A0C4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12" y="1683819"/>
            <a:ext cx="7710346" cy="32554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1B0423-C83B-7178-8083-CAAA55BFC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4595" r="24824"/>
          <a:stretch/>
        </p:blipFill>
        <p:spPr>
          <a:xfrm>
            <a:off x="1148029" y="2772106"/>
            <a:ext cx="1467735" cy="1523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01FD81-D37C-9564-01AF-B5742949CA2B}"/>
              </a:ext>
            </a:extLst>
          </p:cNvPr>
          <p:cNvSpPr txBox="1"/>
          <p:nvPr/>
        </p:nvSpPr>
        <p:spPr>
          <a:xfrm>
            <a:off x="1238915" y="4584188"/>
            <a:ext cx="1285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51A528-D082-279A-D3F1-9099C3CA17D2}"/>
              </a:ext>
            </a:extLst>
          </p:cNvPr>
          <p:cNvSpPr txBox="1"/>
          <p:nvPr/>
        </p:nvSpPr>
        <p:spPr>
          <a:xfrm>
            <a:off x="4663566" y="2896061"/>
            <a:ext cx="5825613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Our dictionaries and code are all openly available for anybody to browse and re-use</a:t>
            </a:r>
          </a:p>
        </p:txBody>
      </p:sp>
      <p:sp>
        <p:nvSpPr>
          <p:cNvPr id="8" name="Google Shape;203;g13caad91745_0_125">
            <a:extLst>
              <a:ext uri="{FF2B5EF4-FFF2-40B4-BE49-F238E27FC236}">
                <a16:creationId xmlns:a16="http://schemas.microsoft.com/office/drawing/2014/main" id="{C2997E7A-247F-7CE1-4765-1749E1A03DB5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A1BEE8-B6D0-673E-9794-A84F3D20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18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19AF9D-947C-A212-7E56-E4B27BA52905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sp>
        <p:nvSpPr>
          <p:cNvPr id="15" name="Google Shape;184;g13caad91745_0_97">
            <a:extLst>
              <a:ext uri="{FF2B5EF4-FFF2-40B4-BE49-F238E27FC236}">
                <a16:creationId xmlns:a16="http://schemas.microsoft.com/office/drawing/2014/main" id="{F771F14E-5AD2-DDD3-5984-6CF94C127A38}"/>
              </a:ext>
            </a:extLst>
          </p:cNvPr>
          <p:cNvSpPr txBox="1"/>
          <p:nvPr/>
        </p:nvSpPr>
        <p:spPr>
          <a:xfrm>
            <a:off x="112853" y="5916252"/>
            <a:ext cx="1672403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sp>
        <p:nvSpPr>
          <p:cNvPr id="16" name="Google Shape;181;g13caad91745_0_97">
            <a:extLst>
              <a:ext uri="{FF2B5EF4-FFF2-40B4-BE49-F238E27FC236}">
                <a16:creationId xmlns:a16="http://schemas.microsoft.com/office/drawing/2014/main" id="{39FB51BE-1754-267F-4D10-60E7ED028081}"/>
              </a:ext>
            </a:extLst>
          </p:cNvPr>
          <p:cNvSpPr txBox="1"/>
          <p:nvPr/>
        </p:nvSpPr>
        <p:spPr>
          <a:xfrm>
            <a:off x="112853" y="5457944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1F1DE1-B893-60FE-787F-47B9D8D1FF44}"/>
              </a:ext>
            </a:extLst>
          </p:cNvPr>
          <p:cNvSpPr txBox="1"/>
          <p:nvPr/>
        </p:nvSpPr>
        <p:spPr>
          <a:xfrm>
            <a:off x="7596988" y="5916220"/>
            <a:ext cx="4054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5"/>
              </a:rPr>
              <a:t>https://github.com/petermr/pygetpapers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AD34D2-061D-9C93-0F93-6C062DC049FA}"/>
              </a:ext>
            </a:extLst>
          </p:cNvPr>
          <p:cNvSpPr txBox="1"/>
          <p:nvPr/>
        </p:nvSpPr>
        <p:spPr>
          <a:xfrm>
            <a:off x="1881895" y="5916220"/>
            <a:ext cx="4054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6"/>
              </a:rPr>
              <a:t>https://github.com/petermr/docanalysis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5AB573-EE36-F3C4-744A-B777A8896B63}"/>
              </a:ext>
            </a:extLst>
          </p:cNvPr>
          <p:cNvSpPr txBox="1"/>
          <p:nvPr/>
        </p:nvSpPr>
        <p:spPr>
          <a:xfrm>
            <a:off x="1881895" y="5507778"/>
            <a:ext cx="394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7"/>
              </a:rPr>
              <a:t>https://github.com/petermr/pyami</a:t>
            </a:r>
            <a:endParaRPr lang="en-IN" dirty="0"/>
          </a:p>
        </p:txBody>
      </p:sp>
      <p:sp>
        <p:nvSpPr>
          <p:cNvPr id="22" name="Google Shape;184;g13caad91745_0_97">
            <a:extLst>
              <a:ext uri="{FF2B5EF4-FFF2-40B4-BE49-F238E27FC236}">
                <a16:creationId xmlns:a16="http://schemas.microsoft.com/office/drawing/2014/main" id="{FF91B36B-3337-F522-4DC7-6BAF4ED66E1E}"/>
              </a:ext>
            </a:extLst>
          </p:cNvPr>
          <p:cNvSpPr txBox="1"/>
          <p:nvPr/>
        </p:nvSpPr>
        <p:spPr>
          <a:xfrm>
            <a:off x="5943485" y="5931152"/>
            <a:ext cx="1672403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pygetpapers</a:t>
            </a:r>
            <a:endParaRPr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D8544F-79FB-92C8-3DEB-A51E7C62E1CA}"/>
              </a:ext>
            </a:extLst>
          </p:cNvPr>
          <p:cNvSpPr txBox="1"/>
          <p:nvPr/>
        </p:nvSpPr>
        <p:spPr>
          <a:xfrm>
            <a:off x="7624877" y="5504061"/>
            <a:ext cx="4174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8"/>
              </a:rPr>
              <a:t>https://github.com/petermr/pyamiimage</a:t>
            </a:r>
            <a:endParaRPr lang="en-IN" dirty="0"/>
          </a:p>
        </p:txBody>
      </p:sp>
      <p:sp>
        <p:nvSpPr>
          <p:cNvPr id="25" name="Google Shape;181;g13caad91745_0_97">
            <a:extLst>
              <a:ext uri="{FF2B5EF4-FFF2-40B4-BE49-F238E27FC236}">
                <a16:creationId xmlns:a16="http://schemas.microsoft.com/office/drawing/2014/main" id="{FC44B0FF-4B1F-D2C3-C9DC-93D6F19DD082}"/>
              </a:ext>
            </a:extLst>
          </p:cNvPr>
          <p:cNvSpPr txBox="1"/>
          <p:nvPr/>
        </p:nvSpPr>
        <p:spPr>
          <a:xfrm>
            <a:off x="5936343" y="5507778"/>
            <a:ext cx="1672402" cy="369291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pyamiimage</a:t>
            </a:r>
            <a:endParaRPr sz="1800" b="0" i="0" u="none" strike="noStrike" cap="none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444E51-CDE8-1096-3D44-6B7BD3F3F2BF}"/>
              </a:ext>
            </a:extLst>
          </p:cNvPr>
          <p:cNvSpPr txBox="1"/>
          <p:nvPr/>
        </p:nvSpPr>
        <p:spPr>
          <a:xfrm>
            <a:off x="1881895" y="6398309"/>
            <a:ext cx="6103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9"/>
              </a:rPr>
              <a:t>https://github.com/petermr/semanticClimate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EE8F30-1608-FF2B-A3EA-6DB8BFA77790}"/>
              </a:ext>
            </a:extLst>
          </p:cNvPr>
          <p:cNvSpPr txBox="1"/>
          <p:nvPr/>
        </p:nvSpPr>
        <p:spPr>
          <a:xfrm>
            <a:off x="132568" y="6395724"/>
            <a:ext cx="174932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 err="1"/>
              <a:t>SemanticClimate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057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BC3113-0C7A-0F96-584C-C08A0AF21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6193" y="2209800"/>
            <a:ext cx="24384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C030A-462B-AC36-A438-861EE7442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039" y="1504461"/>
            <a:ext cx="7457768" cy="3387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F4EE0D-FE8C-77CD-E48D-C8D7A567A741}"/>
              </a:ext>
            </a:extLst>
          </p:cNvPr>
          <p:cNvSpPr txBox="1"/>
          <p:nvPr/>
        </p:nvSpPr>
        <p:spPr>
          <a:xfrm>
            <a:off x="5225494" y="2875000"/>
            <a:ext cx="544285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3600" dirty="0"/>
              <a:t>Experiment with our tools!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75381-4B8D-B8E9-7CB2-D8FD828918F0}"/>
              </a:ext>
            </a:extLst>
          </p:cNvPr>
          <p:cNvSpPr txBox="1"/>
          <p:nvPr/>
        </p:nvSpPr>
        <p:spPr>
          <a:xfrm>
            <a:off x="4616245" y="4946303"/>
            <a:ext cx="7737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Run our tools with a click of button on your browser!</a:t>
            </a:r>
          </a:p>
        </p:txBody>
      </p:sp>
      <p:sp>
        <p:nvSpPr>
          <p:cNvPr id="10" name="Google Shape;203;g13caad91745_0_125">
            <a:extLst>
              <a:ext uri="{FF2B5EF4-FFF2-40B4-BE49-F238E27FC236}">
                <a16:creationId xmlns:a16="http://schemas.microsoft.com/office/drawing/2014/main" id="{8CFC14E5-98D5-FC1C-683E-6151C8CF4481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BDBE7FA-3634-D91A-77EA-9495A8E34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19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099816-3E33-EEE6-AB13-376D8A36302C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1048200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2449BC8-B6CB-2868-12D6-B88113FA5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2" t="51183" r="69516" b="170"/>
          <a:stretch/>
        </p:blipFill>
        <p:spPr>
          <a:xfrm>
            <a:off x="10682679" y="5091880"/>
            <a:ext cx="690073" cy="805604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9A7846-8E15-DE8F-8E68-F817D0F3308B}"/>
              </a:ext>
            </a:extLst>
          </p:cNvPr>
          <p:cNvSpPr txBox="1"/>
          <p:nvPr/>
        </p:nvSpPr>
        <p:spPr>
          <a:xfrm>
            <a:off x="20341" y="353872"/>
            <a:ext cx="11043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855309"/>
                </a:solidFill>
              </a:rPr>
              <a:t>Information</a:t>
            </a:r>
            <a:r>
              <a:rPr lang="en-IN" sz="3600" dirty="0"/>
              <a:t> to save the world is </a:t>
            </a:r>
            <a:r>
              <a:rPr lang="en-IN" sz="3600" dirty="0">
                <a:solidFill>
                  <a:srgbClr val="FF0000"/>
                </a:solidFill>
              </a:rPr>
              <a:t>locked </a:t>
            </a:r>
            <a:r>
              <a:rPr lang="en-IN" sz="3600" dirty="0"/>
              <a:t>in PDF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C9219-684C-13DD-E3BB-B1EF0E6D9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97" y="1447658"/>
            <a:ext cx="4767880" cy="24270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3603D6-7DC7-EA10-6114-5BBA4B295C4E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C1814B-C1AC-B8AE-4D0E-1AD950BBA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635100" y="1380178"/>
            <a:ext cx="2300147" cy="2300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043517-C0B0-71DA-836C-FBB035C75CC2}"/>
              </a:ext>
            </a:extLst>
          </p:cNvPr>
          <p:cNvSpPr txBox="1"/>
          <p:nvPr/>
        </p:nvSpPr>
        <p:spPr>
          <a:xfrm>
            <a:off x="1308539" y="4681437"/>
            <a:ext cx="31425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N" sz="2800" dirty="0"/>
              <a:t>3000 pages;</a:t>
            </a:r>
          </a:p>
          <a:p>
            <a:pPr marL="285750" indent="-285750">
              <a:buFontTx/>
              <a:buChar char="-"/>
            </a:pPr>
            <a:r>
              <a:rPr lang="en-IN" sz="2800" dirty="0"/>
              <a:t>technical</a:t>
            </a:r>
          </a:p>
          <a:p>
            <a:pPr marL="285750" indent="-285750">
              <a:buFontTx/>
              <a:buChar char="-"/>
            </a:pPr>
            <a:r>
              <a:rPr lang="en-IN" sz="2800" dirty="0"/>
              <a:t>not editable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FF0379-45C6-05E1-1FD7-A74A4A287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08208" y="1514964"/>
            <a:ext cx="2237348" cy="2237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F3BD51-6C20-E3D8-B4D3-00B8B9D17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2393" y="1768124"/>
            <a:ext cx="2300147" cy="2300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A5DBD6-DAC4-2591-2657-D833122BB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6" t="50802" r="6533"/>
          <a:stretch/>
        </p:blipFill>
        <p:spPr>
          <a:xfrm>
            <a:off x="6005113" y="6024496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8FDA28B3-BDC8-4914-9ED7-6985AEE41B57}"/>
              </a:ext>
            </a:extLst>
          </p:cNvPr>
          <p:cNvSpPr/>
          <p:nvPr/>
        </p:nvSpPr>
        <p:spPr>
          <a:xfrm>
            <a:off x="8376096" y="4463910"/>
            <a:ext cx="2126501" cy="969421"/>
          </a:xfrm>
          <a:prstGeom prst="wedgeEllipseCallout">
            <a:avLst>
              <a:gd name="adj1" fmla="val 73747"/>
              <a:gd name="adj2" fmla="val 60707"/>
            </a:avLst>
          </a:prstGeom>
          <a:solidFill>
            <a:srgbClr val="E0BADD"/>
          </a:solidFill>
          <a:ln>
            <a:solidFill>
              <a:srgbClr val="D9E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But it’s the most important document ever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8E8897-27D3-A6EE-50BE-966FC2AC70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4" t="50797" r="35325" b="5"/>
          <a:stretch/>
        </p:blipFill>
        <p:spPr>
          <a:xfrm>
            <a:off x="5927917" y="3780062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FEFF1E7C-059C-167B-FDA9-3101C4AF562B}"/>
              </a:ext>
            </a:extLst>
          </p:cNvPr>
          <p:cNvSpPr/>
          <p:nvPr/>
        </p:nvSpPr>
        <p:spPr>
          <a:xfrm>
            <a:off x="6873048" y="3712139"/>
            <a:ext cx="1717175" cy="950572"/>
          </a:xfrm>
          <a:prstGeom prst="wedgeEllipseCallout">
            <a:avLst>
              <a:gd name="adj1" fmla="val -77995"/>
              <a:gd name="adj2" fmla="val 8197"/>
            </a:avLst>
          </a:prstGeom>
          <a:solidFill>
            <a:srgbClr val="D9ECB2"/>
          </a:solidFill>
          <a:ln>
            <a:solidFill>
              <a:srgbClr val="D9E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 can’t read all of that!</a:t>
            </a:r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D9817148-DC83-55A8-1F1F-D166856890E8}"/>
              </a:ext>
            </a:extLst>
          </p:cNvPr>
          <p:cNvSpPr/>
          <p:nvPr/>
        </p:nvSpPr>
        <p:spPr>
          <a:xfrm>
            <a:off x="6938233" y="5499242"/>
            <a:ext cx="1717175" cy="950572"/>
          </a:xfrm>
          <a:prstGeom prst="wedgeEllipseCallout">
            <a:avLst>
              <a:gd name="adj1" fmla="val -73701"/>
              <a:gd name="adj2" fmla="val 6094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Text Data-Mining can help!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D8397A-7F91-4C5C-0901-84FD48DD3C0A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591EE0E-A22C-0BB4-BA43-288C0791BAFD}"/>
              </a:ext>
            </a:extLst>
          </p:cNvPr>
          <p:cNvSpPr txBox="1"/>
          <p:nvPr/>
        </p:nvSpPr>
        <p:spPr>
          <a:xfrm>
            <a:off x="1524330" y="3950465"/>
            <a:ext cx="293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IPCC Reports</a:t>
            </a:r>
          </a:p>
        </p:txBody>
      </p:sp>
      <p:sp>
        <p:nvSpPr>
          <p:cNvPr id="4" name="Google Shape;87;p1">
            <a:extLst>
              <a:ext uri="{FF2B5EF4-FFF2-40B4-BE49-F238E27FC236}">
                <a16:creationId xmlns:a16="http://schemas.microsoft.com/office/drawing/2014/main" id="{43BCA367-CDB3-DDA0-0F1D-A5031279765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04ABE-A1C7-6A31-10E0-2B355F7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1079" y="6474096"/>
            <a:ext cx="2743200" cy="365125"/>
          </a:xfrm>
        </p:spPr>
        <p:txBody>
          <a:bodyPr/>
          <a:lstStyle/>
          <a:p>
            <a:fld id="{DF15D348-C967-4BD8-B763-625BCC1A7F25}" type="slidenum">
              <a:rPr lang="en-IN" smtClean="0"/>
              <a:t>2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4FFE5-683F-5E5C-C49F-C67C88DE15DF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495781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03;g13caad91745_0_125">
            <a:extLst>
              <a:ext uri="{FF2B5EF4-FFF2-40B4-BE49-F238E27FC236}">
                <a16:creationId xmlns:a16="http://schemas.microsoft.com/office/drawing/2014/main" id="{8CFC14E5-98D5-FC1C-683E-6151C8CF4481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BDBE7FA-3634-D91A-77EA-9495A8E34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20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099816-3E33-EEE6-AB13-376D8A36302C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6DD1458-8000-9582-9A04-49499F1D4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242" y="2123768"/>
            <a:ext cx="2488531" cy="2765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2D39AA-6EE9-475C-7583-500C4F38FA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27" t="4790" r="17929"/>
          <a:stretch/>
        </p:blipFill>
        <p:spPr>
          <a:xfrm>
            <a:off x="4719484" y="1515334"/>
            <a:ext cx="5928852" cy="38198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CA03BC-0E89-EBB3-14A8-D9BECA238F00}"/>
              </a:ext>
            </a:extLst>
          </p:cNvPr>
          <p:cNvSpPr txBox="1"/>
          <p:nvPr/>
        </p:nvSpPr>
        <p:spPr>
          <a:xfrm>
            <a:off x="5225494" y="2875000"/>
            <a:ext cx="5442857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3600" dirty="0"/>
              <a:t>Join us in making climate knowledge explorer</a:t>
            </a:r>
          </a:p>
        </p:txBody>
      </p:sp>
    </p:spTree>
    <p:extLst>
      <p:ext uri="{BB962C8B-B14F-4D97-AF65-F5344CB8AC3E}">
        <p14:creationId xmlns:p14="http://schemas.microsoft.com/office/powerpoint/2010/main" val="43726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7201-5C6B-F214-1B38-ABE0EEC0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7704"/>
            <a:ext cx="10515600" cy="1863520"/>
          </a:xfrm>
        </p:spPr>
        <p:txBody>
          <a:bodyPr>
            <a:normAutofit/>
          </a:bodyPr>
          <a:lstStyle/>
          <a:p>
            <a:r>
              <a:rPr lang="en-IN" sz="4800" dirty="0"/>
              <a:t>What next?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ACE16-312B-5A47-3DD9-469B1FDD5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4213" y="2488176"/>
            <a:ext cx="10515600" cy="1500187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chemeClr val="tx1"/>
                </a:solidFill>
              </a:rPr>
              <a:t>Learning by doing</a:t>
            </a:r>
          </a:p>
          <a:p>
            <a:r>
              <a:rPr lang="en-IN" sz="3200" dirty="0">
                <a:solidFill>
                  <a:schemeClr val="tx1"/>
                </a:solidFill>
              </a:rPr>
              <a:t>Prototyping a </a:t>
            </a:r>
            <a:r>
              <a:rPr lang="en-IN" sz="3200" b="1" dirty="0">
                <a:solidFill>
                  <a:schemeClr val="tx1"/>
                </a:solidFill>
              </a:rPr>
              <a:t>climate knowledge explorer</a:t>
            </a:r>
          </a:p>
        </p:txBody>
      </p:sp>
      <p:sp>
        <p:nvSpPr>
          <p:cNvPr id="5" name="Google Shape;203;g13caad91745_0_125">
            <a:extLst>
              <a:ext uri="{FF2B5EF4-FFF2-40B4-BE49-F238E27FC236}">
                <a16:creationId xmlns:a16="http://schemas.microsoft.com/office/drawing/2014/main" id="{1B0267A2-409F-7955-CD47-8B53EE2454AE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B13C0-293C-DF76-772D-BB90B890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21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22A2F-0B72-74AF-9FB5-E402EDC1AF28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710178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7201-5C6B-F214-1B38-ABE0EEC0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932" y="2493490"/>
            <a:ext cx="9810135" cy="1863520"/>
          </a:xfrm>
        </p:spPr>
        <p:txBody>
          <a:bodyPr>
            <a:normAutofit/>
          </a:bodyPr>
          <a:lstStyle/>
          <a:p>
            <a:r>
              <a:rPr lang="en-IN" sz="4800" dirty="0"/>
              <a:t>Over to Ananya and </a:t>
            </a:r>
            <a:r>
              <a:rPr lang="en-IN" sz="4800" dirty="0" err="1"/>
              <a:t>Sunag</a:t>
            </a:r>
            <a:r>
              <a:rPr lang="en-IN" sz="4800" dirty="0"/>
              <a:t> to explain the technicalities. </a:t>
            </a:r>
          </a:p>
        </p:txBody>
      </p:sp>
      <p:sp>
        <p:nvSpPr>
          <p:cNvPr id="5" name="Google Shape;203;g13caad91745_0_125">
            <a:extLst>
              <a:ext uri="{FF2B5EF4-FFF2-40B4-BE49-F238E27FC236}">
                <a16:creationId xmlns:a16="http://schemas.microsoft.com/office/drawing/2014/main" id="{1B0267A2-409F-7955-CD47-8B53EE2454AE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B13C0-293C-DF76-772D-BB90B890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22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22A2F-0B72-74AF-9FB5-E402EDC1AF28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3186133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4D1A55-BAB2-6306-E5C3-45E52853F6A0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B2DB6-DAB5-8916-855F-7E3C13185F48}"/>
              </a:ext>
            </a:extLst>
          </p:cNvPr>
          <p:cNvSpPr txBox="1"/>
          <p:nvPr/>
        </p:nvSpPr>
        <p:spPr>
          <a:xfrm>
            <a:off x="294968" y="265471"/>
            <a:ext cx="7846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Machines can help, but…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F8413-278D-47D9-A13B-0A31DB5C7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96676" y="1287463"/>
            <a:ext cx="1974839" cy="19748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9F21F9-6DB6-690E-5B1D-D8C1392B715E}"/>
              </a:ext>
            </a:extLst>
          </p:cNvPr>
          <p:cNvCxnSpPr>
            <a:cxnSpLocks/>
          </p:cNvCxnSpPr>
          <p:nvPr/>
        </p:nvCxnSpPr>
        <p:spPr>
          <a:xfrm flipV="1">
            <a:off x="3906617" y="1983926"/>
            <a:ext cx="2954595" cy="1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 descr="Laptop">
            <a:extLst>
              <a:ext uri="{FF2B5EF4-FFF2-40B4-BE49-F238E27FC236}">
                <a16:creationId xmlns:a16="http://schemas.microsoft.com/office/drawing/2014/main" id="{F3B35E8D-A100-CCCF-55F4-E1B43738B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1008" y="1146301"/>
            <a:ext cx="2143434" cy="2143434"/>
          </a:xfrm>
          <a:prstGeom prst="rect">
            <a:avLst/>
          </a:prstGeom>
        </p:spPr>
      </p:pic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57B21A88-618B-1FBD-7BFB-9A6B3FAFA9E5}"/>
              </a:ext>
            </a:extLst>
          </p:cNvPr>
          <p:cNvSpPr/>
          <p:nvPr/>
        </p:nvSpPr>
        <p:spPr>
          <a:xfrm>
            <a:off x="4736689" y="1439538"/>
            <a:ext cx="1334730" cy="1238864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F685A-7D9C-E4EE-A9EC-6EBE646CE8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2" t="51183" r="69516" b="170"/>
          <a:stretch/>
        </p:blipFill>
        <p:spPr>
          <a:xfrm>
            <a:off x="10744928" y="5103285"/>
            <a:ext cx="690073" cy="805604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B9ECB-BEE5-10DC-BC6D-215E35FEEA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6" t="50802" r="6533"/>
          <a:stretch/>
        </p:blipFill>
        <p:spPr>
          <a:xfrm>
            <a:off x="6067362" y="6035901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0B0C1288-3B29-DBDD-4013-0ED401B70BAC}"/>
              </a:ext>
            </a:extLst>
          </p:cNvPr>
          <p:cNvSpPr/>
          <p:nvPr/>
        </p:nvSpPr>
        <p:spPr>
          <a:xfrm>
            <a:off x="9017003" y="4741696"/>
            <a:ext cx="1610759" cy="703040"/>
          </a:xfrm>
          <a:prstGeom prst="wedgeEllipseCallout">
            <a:avLst>
              <a:gd name="adj1" fmla="val 73747"/>
              <a:gd name="adj2" fmla="val 60707"/>
            </a:avLst>
          </a:prstGeom>
          <a:solidFill>
            <a:srgbClr val="E0BADD"/>
          </a:solidFill>
          <a:ln>
            <a:solidFill>
              <a:srgbClr val="E0B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Really?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4454AB-918D-6C26-2916-1AFA02C0FE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4" t="50797" r="35325" b="5"/>
          <a:stretch/>
        </p:blipFill>
        <p:spPr>
          <a:xfrm>
            <a:off x="5990166" y="3791467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E19C213-187C-B144-547B-11B73C0E2204}"/>
              </a:ext>
            </a:extLst>
          </p:cNvPr>
          <p:cNvSpPr/>
          <p:nvPr/>
        </p:nvSpPr>
        <p:spPr>
          <a:xfrm>
            <a:off x="6935297" y="3723544"/>
            <a:ext cx="2018790" cy="950572"/>
          </a:xfrm>
          <a:prstGeom prst="wedgeEllipseCallout">
            <a:avLst>
              <a:gd name="adj1" fmla="val -73612"/>
              <a:gd name="adj2" fmla="val 8197"/>
            </a:avLst>
          </a:prstGeom>
          <a:solidFill>
            <a:srgbClr val="D9ECB2"/>
          </a:solidFill>
          <a:ln>
            <a:solidFill>
              <a:srgbClr val="D9E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They can’t make sense of PDFs</a:t>
            </a: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730435F5-940B-7E2C-5C3F-1C140FC5EF66}"/>
              </a:ext>
            </a:extLst>
          </p:cNvPr>
          <p:cNvSpPr/>
          <p:nvPr/>
        </p:nvSpPr>
        <p:spPr>
          <a:xfrm>
            <a:off x="7000482" y="5367346"/>
            <a:ext cx="2370532" cy="1093873"/>
          </a:xfrm>
          <a:prstGeom prst="wedgeEllipseCallout">
            <a:avLst>
              <a:gd name="adj1" fmla="val -67236"/>
              <a:gd name="adj2" fmla="val 5939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Hey,  #SemanticClimate can help!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37A381-6B65-E43C-DFA1-33C8B468FFE9}"/>
              </a:ext>
            </a:extLst>
          </p:cNvPr>
          <p:cNvCxnSpPr/>
          <p:nvPr/>
        </p:nvCxnSpPr>
        <p:spPr>
          <a:xfrm>
            <a:off x="-14748" y="1108425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B76F27-49A4-7AFA-0623-33A3F40F2875}"/>
              </a:ext>
            </a:extLst>
          </p:cNvPr>
          <p:cNvSpPr txBox="1"/>
          <p:nvPr/>
        </p:nvSpPr>
        <p:spPr>
          <a:xfrm>
            <a:off x="1035123" y="4659460"/>
            <a:ext cx="33893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We need tools!</a:t>
            </a:r>
          </a:p>
        </p:txBody>
      </p:sp>
      <p:sp>
        <p:nvSpPr>
          <p:cNvPr id="3" name="Google Shape;87;p1">
            <a:extLst>
              <a:ext uri="{FF2B5EF4-FFF2-40B4-BE49-F238E27FC236}">
                <a16:creationId xmlns:a16="http://schemas.microsoft.com/office/drawing/2014/main" id="{5F9D5003-9FC7-7813-B7F5-89074CBB1EF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59351-3216-9C0D-013C-3D2C2B4D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6783" y="6443263"/>
            <a:ext cx="2743200" cy="365125"/>
          </a:xfrm>
        </p:spPr>
        <p:txBody>
          <a:bodyPr/>
          <a:lstStyle/>
          <a:p>
            <a:fld id="{DF15D348-C967-4BD8-B763-625BCC1A7F25}" type="slidenum">
              <a:rPr lang="en-IN" smtClean="0"/>
              <a:t>3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BC9DE-9120-C8A8-8246-94081F04F9E6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3948845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3caad91745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009" y="2157019"/>
            <a:ext cx="1974839" cy="1974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13caad91745_0_97"/>
          <p:cNvCxnSpPr/>
          <p:nvPr/>
        </p:nvCxnSpPr>
        <p:spPr>
          <a:xfrm>
            <a:off x="2279848" y="3144438"/>
            <a:ext cx="1321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" name="Google Shape;181;g13caad91745_0_97"/>
          <p:cNvSpPr txBox="1"/>
          <p:nvPr/>
        </p:nvSpPr>
        <p:spPr>
          <a:xfrm>
            <a:off x="2369087" y="2573767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g13caad91745_0_97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13caad91745_0_97"/>
          <p:cNvCxnSpPr/>
          <p:nvPr/>
        </p:nvCxnSpPr>
        <p:spPr>
          <a:xfrm>
            <a:off x="5532482" y="3144438"/>
            <a:ext cx="1639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4" name="Google Shape;184;g13caad91745_0_97"/>
          <p:cNvSpPr txBox="1"/>
          <p:nvPr/>
        </p:nvSpPr>
        <p:spPr>
          <a:xfrm>
            <a:off x="5522758" y="2573767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sp>
        <p:nvSpPr>
          <p:cNvPr id="191" name="Google Shape;191;g13caad91745_0_97"/>
          <p:cNvSpPr txBox="1"/>
          <p:nvPr/>
        </p:nvSpPr>
        <p:spPr>
          <a:xfrm>
            <a:off x="552903" y="4126063"/>
            <a:ext cx="211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IPCC chapters,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IPBES reports,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13caad91745_0_97"/>
          <p:cNvSpPr txBox="1"/>
          <p:nvPr/>
        </p:nvSpPr>
        <p:spPr>
          <a:xfrm>
            <a:off x="3730454" y="2669161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C7D95-297C-8E0E-3264-2064427FE8A4}"/>
              </a:ext>
            </a:extLst>
          </p:cNvPr>
          <p:cNvSpPr txBox="1"/>
          <p:nvPr/>
        </p:nvSpPr>
        <p:spPr>
          <a:xfrm>
            <a:off x="113885" y="285453"/>
            <a:ext cx="821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How our TDM tools liberate 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563DB-614E-B2B2-6A4C-A08B4675E6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08869" y="6395606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</a:t>
            </a:fld>
            <a:endParaRPr lang="en-IN"/>
          </a:p>
        </p:txBody>
      </p:sp>
      <p:pic>
        <p:nvPicPr>
          <p:cNvPr id="6" name="Graphic 5" descr="Unlock">
            <a:extLst>
              <a:ext uri="{FF2B5EF4-FFF2-40B4-BE49-F238E27FC236}">
                <a16:creationId xmlns:a16="http://schemas.microsoft.com/office/drawing/2014/main" id="{1FE88271-A267-D380-0B78-D13889C35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729" y="2292954"/>
            <a:ext cx="687159" cy="6871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E3252D-058A-6EC1-85D4-AAAE0B2A7205}"/>
              </a:ext>
            </a:extLst>
          </p:cNvPr>
          <p:cNvSpPr/>
          <p:nvPr/>
        </p:nvSpPr>
        <p:spPr>
          <a:xfrm>
            <a:off x="7624916" y="2573767"/>
            <a:ext cx="3573144" cy="1290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…despite mitigation efforts 8 including those in near-universal 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nationally determined contributions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(NDCs)…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613AE-D0BD-33F0-41FB-E70E6386F47F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41DAC0-2BD3-C3E7-0785-621726E34977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84;g13caad91745_0_97">
            <a:extLst>
              <a:ext uri="{FF2B5EF4-FFF2-40B4-BE49-F238E27FC236}">
                <a16:creationId xmlns:a16="http://schemas.microsoft.com/office/drawing/2014/main" id="{A5ACAEEA-3625-3FA9-0E41-4EF673221943}"/>
              </a:ext>
            </a:extLst>
          </p:cNvPr>
          <p:cNvSpPr txBox="1"/>
          <p:nvPr/>
        </p:nvSpPr>
        <p:spPr>
          <a:xfrm>
            <a:off x="112854" y="5916252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sp>
        <p:nvSpPr>
          <p:cNvPr id="9" name="Google Shape;181;g13caad91745_0_97">
            <a:extLst>
              <a:ext uri="{FF2B5EF4-FFF2-40B4-BE49-F238E27FC236}">
                <a16:creationId xmlns:a16="http://schemas.microsoft.com/office/drawing/2014/main" id="{FCBE1AAB-0C1F-F4F2-8472-3B0E7ED7E4FB}"/>
              </a:ext>
            </a:extLst>
          </p:cNvPr>
          <p:cNvSpPr txBox="1"/>
          <p:nvPr/>
        </p:nvSpPr>
        <p:spPr>
          <a:xfrm>
            <a:off x="409704" y="6488700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0F5465-1C16-4779-168B-C227B25AE92F}"/>
              </a:ext>
            </a:extLst>
          </p:cNvPr>
          <p:cNvSpPr txBox="1"/>
          <p:nvPr/>
        </p:nvSpPr>
        <p:spPr>
          <a:xfrm>
            <a:off x="1950718" y="5916252"/>
            <a:ext cx="8232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Hegde SN, Garg A, Murray-Rust P, </a:t>
            </a:r>
            <a:r>
              <a:rPr lang="en-US" sz="1400" dirty="0" err="1"/>
              <a:t>Mietchen</a:t>
            </a:r>
            <a:r>
              <a:rPr lang="en-US" sz="1400" dirty="0"/>
              <a:t> D (2022) Mining the literature for ethics statements: a step towards standardizing research ethics. ARPHA Preprints. </a:t>
            </a:r>
            <a:r>
              <a:rPr lang="en-US" sz="1400" dirty="0">
                <a:hlinkClick r:id="rId7"/>
              </a:rPr>
              <a:t>https://doi.org/10.3897/arphapreprints.e94687</a:t>
            </a:r>
            <a:endParaRPr lang="en-IN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B3FE9-B2A4-9F24-1202-DF6C38081762}"/>
              </a:ext>
            </a:extLst>
          </p:cNvPr>
          <p:cNvSpPr txBox="1"/>
          <p:nvPr/>
        </p:nvSpPr>
        <p:spPr>
          <a:xfrm>
            <a:off x="2008572" y="6488668"/>
            <a:ext cx="364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Peter Murray-Rust</a:t>
            </a:r>
          </a:p>
        </p:txBody>
      </p:sp>
    </p:spTree>
    <p:extLst>
      <p:ext uri="{BB962C8B-B14F-4D97-AF65-F5344CB8AC3E}">
        <p14:creationId xmlns:p14="http://schemas.microsoft.com/office/powerpoint/2010/main" val="1777371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animBg="1"/>
      <p:bldP spid="184" grpId="0" animBg="1"/>
      <p:bldP spid="198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>
            <a:spLocks noGrp="1"/>
          </p:cNvSpPr>
          <p:nvPr>
            <p:ph type="title"/>
          </p:nvPr>
        </p:nvSpPr>
        <p:spPr>
          <a:xfrm>
            <a:off x="2527077" y="166009"/>
            <a:ext cx="8294379" cy="82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extracts keywords, abbreviations</a:t>
            </a:r>
            <a:endParaRPr dirty="0"/>
          </a:p>
        </p:txBody>
      </p:sp>
      <p:sp>
        <p:nvSpPr>
          <p:cNvPr id="91" name="Google Shape;91;p2"/>
          <p:cNvSpPr txBox="1"/>
          <p:nvPr/>
        </p:nvSpPr>
        <p:spPr>
          <a:xfrm>
            <a:off x="704021" y="2827684"/>
            <a:ext cx="1828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Converted HTML </a:t>
            </a:r>
            <a:endParaRPr/>
          </a:p>
        </p:txBody>
      </p:sp>
      <p:cxnSp>
        <p:nvCxnSpPr>
          <p:cNvPr id="92" name="Google Shape;92;p2"/>
          <p:cNvCxnSpPr/>
          <p:nvPr/>
        </p:nvCxnSpPr>
        <p:spPr>
          <a:xfrm>
            <a:off x="2431532" y="3602160"/>
            <a:ext cx="940022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4" name="Google Shape;94;p2"/>
          <p:cNvSpPr txBox="1"/>
          <p:nvPr/>
        </p:nvSpPr>
        <p:spPr>
          <a:xfrm>
            <a:off x="3365662" y="3180133"/>
            <a:ext cx="2237307" cy="9232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 keywords using state-of-the-art tools</a:t>
            </a:r>
            <a:endParaRPr dirty="0"/>
          </a:p>
        </p:txBody>
      </p:sp>
      <p:cxnSp>
        <p:nvCxnSpPr>
          <p:cNvPr id="95" name="Google Shape;95;p2"/>
          <p:cNvCxnSpPr/>
          <p:nvPr/>
        </p:nvCxnSpPr>
        <p:spPr>
          <a:xfrm>
            <a:off x="6334509" y="2368005"/>
            <a:ext cx="940022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6" name="Google Shape;96;p2"/>
          <p:cNvCxnSpPr/>
          <p:nvPr/>
        </p:nvCxnSpPr>
        <p:spPr>
          <a:xfrm>
            <a:off x="5608861" y="3562039"/>
            <a:ext cx="75920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" name="Google Shape;97;p2"/>
          <p:cNvCxnSpPr/>
          <p:nvPr/>
        </p:nvCxnSpPr>
        <p:spPr>
          <a:xfrm>
            <a:off x="6368065" y="2356121"/>
            <a:ext cx="0" cy="2411835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2"/>
          <p:cNvSpPr/>
          <p:nvPr/>
        </p:nvSpPr>
        <p:spPr>
          <a:xfrm>
            <a:off x="3435293" y="4185910"/>
            <a:ext cx="366318" cy="352534"/>
          </a:xfrm>
          <a:prstGeom prst="flowChartConnector">
            <a:avLst/>
          </a:prstGeom>
          <a:solidFill>
            <a:srgbClr val="548135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3435293" y="4591689"/>
            <a:ext cx="366319" cy="352534"/>
          </a:xfrm>
          <a:prstGeom prst="flowChartConnector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</p:txBody>
      </p:sp>
      <p:sp>
        <p:nvSpPr>
          <p:cNvPr id="100" name="Google Shape;100;p2"/>
          <p:cNvSpPr txBox="1"/>
          <p:nvPr/>
        </p:nvSpPr>
        <p:spPr>
          <a:xfrm>
            <a:off x="3888297" y="4215468"/>
            <a:ext cx="13128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Gensim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3892180" y="4572252"/>
            <a:ext cx="13128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Yake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>
            <a:off x="6368065" y="4743474"/>
            <a:ext cx="940022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9886" y="1930294"/>
            <a:ext cx="2785625" cy="147501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/>
          <p:nvPr/>
        </p:nvSpPr>
        <p:spPr>
          <a:xfrm>
            <a:off x="7339886" y="1718746"/>
            <a:ext cx="2809036" cy="26424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                    | score</a:t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6847864" y="1833262"/>
            <a:ext cx="366318" cy="352534"/>
          </a:xfrm>
          <a:prstGeom prst="flowChartConnector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6929184" y="4202079"/>
            <a:ext cx="366319" cy="352534"/>
          </a:xfrm>
          <a:prstGeom prst="flowChartConnector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7328179" y="3888652"/>
            <a:ext cx="3728503" cy="26424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Key-phrases                                  |score</a:t>
            </a:r>
            <a:endParaRPr/>
          </a:p>
        </p:txBody>
      </p:sp>
      <p:pic>
        <p:nvPicPr>
          <p:cNvPr id="108" name="Google Shape;10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8985" y="4178482"/>
            <a:ext cx="3818381" cy="12366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3;g13caad91745_0_125">
            <a:extLst>
              <a:ext uri="{FF2B5EF4-FFF2-40B4-BE49-F238E27FC236}">
                <a16:creationId xmlns:a16="http://schemas.microsoft.com/office/drawing/2014/main" id="{AA23F045-406A-47A9-76CE-C5C413FC3067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14AB1-6089-B82A-7BB5-4D12F97DA429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sp>
        <p:nvSpPr>
          <p:cNvPr id="10" name="Google Shape;198;g13caad91745_0_97">
            <a:extLst>
              <a:ext uri="{FF2B5EF4-FFF2-40B4-BE49-F238E27FC236}">
                <a16:creationId xmlns:a16="http://schemas.microsoft.com/office/drawing/2014/main" id="{0C19D27C-D08F-50EB-F598-73497EE53A2B}"/>
              </a:ext>
            </a:extLst>
          </p:cNvPr>
          <p:cNvSpPr txBox="1"/>
          <p:nvPr/>
        </p:nvSpPr>
        <p:spPr>
          <a:xfrm>
            <a:off x="966992" y="3278753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3FBF5-AF88-BDF6-960F-2292E827A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5</a:t>
            </a:fld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82CDFA-3ED3-F083-04C4-162416DF2EEF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51E6BA-B043-702C-049A-A18FC2B954C5}"/>
              </a:ext>
            </a:extLst>
          </p:cNvPr>
          <p:cNvSpPr txBox="1"/>
          <p:nvPr/>
        </p:nvSpPr>
        <p:spPr>
          <a:xfrm>
            <a:off x="20341" y="6192613"/>
            <a:ext cx="6827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Key phrase extraction work by Ananya Singha, Karthikeyan</a:t>
            </a:r>
          </a:p>
          <a:p>
            <a:r>
              <a:rPr lang="en-IN" dirty="0"/>
              <a:t>Summarization by </a:t>
            </a:r>
            <a:r>
              <a:rPr lang="en-IN" dirty="0" err="1"/>
              <a:t>Sunag</a:t>
            </a:r>
            <a:r>
              <a:rPr lang="en-IN" dirty="0"/>
              <a:t> </a:t>
            </a:r>
            <a:r>
              <a:rPr lang="en-IN" dirty="0" err="1"/>
              <a:t>Parasu</a:t>
            </a:r>
            <a:endParaRPr lang="en-IN" dirty="0"/>
          </a:p>
        </p:txBody>
      </p:sp>
      <p:sp>
        <p:nvSpPr>
          <p:cNvPr id="14" name="Google Shape;184;g13caad91745_0_97">
            <a:extLst>
              <a:ext uri="{FF2B5EF4-FFF2-40B4-BE49-F238E27FC236}">
                <a16:creationId xmlns:a16="http://schemas.microsoft.com/office/drawing/2014/main" id="{3C7D8CD3-651F-F7CB-3DD2-93F9EC3F5BCF}"/>
              </a:ext>
            </a:extLst>
          </p:cNvPr>
          <p:cNvSpPr txBox="1"/>
          <p:nvPr/>
        </p:nvSpPr>
        <p:spPr>
          <a:xfrm>
            <a:off x="44042" y="335365"/>
            <a:ext cx="2387490" cy="52318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2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sz="2800" dirty="0"/>
          </a:p>
        </p:txBody>
      </p:sp>
      <p:sp>
        <p:nvSpPr>
          <p:cNvPr id="3" name="Google Shape;99;p2">
            <a:extLst>
              <a:ext uri="{FF2B5EF4-FFF2-40B4-BE49-F238E27FC236}">
                <a16:creationId xmlns:a16="http://schemas.microsoft.com/office/drawing/2014/main" id="{97F05D6C-FAEB-A5F7-152E-93708EB4E8AF}"/>
              </a:ext>
            </a:extLst>
          </p:cNvPr>
          <p:cNvSpPr/>
          <p:nvPr/>
        </p:nvSpPr>
        <p:spPr>
          <a:xfrm>
            <a:off x="3434101" y="5039617"/>
            <a:ext cx="366319" cy="352534"/>
          </a:xfrm>
          <a:prstGeom prst="flowChartConnector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3</a:t>
            </a:r>
            <a:endParaRPr dirty="0"/>
          </a:p>
        </p:txBody>
      </p:sp>
      <p:sp>
        <p:nvSpPr>
          <p:cNvPr id="4" name="Google Shape;101;p2">
            <a:extLst>
              <a:ext uri="{FF2B5EF4-FFF2-40B4-BE49-F238E27FC236}">
                <a16:creationId xmlns:a16="http://schemas.microsoft.com/office/drawing/2014/main" id="{B50C4116-5F1E-4DB8-2080-49363DC6A45E}"/>
              </a:ext>
            </a:extLst>
          </p:cNvPr>
          <p:cNvSpPr txBox="1"/>
          <p:nvPr/>
        </p:nvSpPr>
        <p:spPr>
          <a:xfrm>
            <a:off x="3888296" y="5006378"/>
            <a:ext cx="159810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Hugging Face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3caad91745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19" y="2184992"/>
            <a:ext cx="1974839" cy="1974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13caad91745_0_97"/>
          <p:cNvCxnSpPr/>
          <p:nvPr/>
        </p:nvCxnSpPr>
        <p:spPr>
          <a:xfrm>
            <a:off x="2215458" y="3172411"/>
            <a:ext cx="1321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" name="Google Shape;181;g13caad91745_0_97"/>
          <p:cNvSpPr txBox="1"/>
          <p:nvPr/>
        </p:nvSpPr>
        <p:spPr>
          <a:xfrm>
            <a:off x="2304697" y="2601740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g13caad91745_0_97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13caad91745_0_97"/>
          <p:cNvCxnSpPr/>
          <p:nvPr/>
        </p:nvCxnSpPr>
        <p:spPr>
          <a:xfrm>
            <a:off x="5468092" y="3172411"/>
            <a:ext cx="1639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4" name="Google Shape;184;g13caad91745_0_97"/>
          <p:cNvSpPr txBox="1"/>
          <p:nvPr/>
        </p:nvSpPr>
        <p:spPr>
          <a:xfrm>
            <a:off x="5458368" y="2601740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cxnSp>
        <p:nvCxnSpPr>
          <p:cNvPr id="187" name="Google Shape;187;g13caad91745_0_97"/>
          <p:cNvCxnSpPr>
            <a:cxnSpLocks/>
            <a:stCxn id="188" idx="0"/>
          </p:cNvCxnSpPr>
          <p:nvPr/>
        </p:nvCxnSpPr>
        <p:spPr>
          <a:xfrm flipV="1">
            <a:off x="7835457" y="3750779"/>
            <a:ext cx="590793" cy="162380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8" name="Google Shape;188;g13caad91745_0_97"/>
          <p:cNvSpPr txBox="1"/>
          <p:nvPr/>
        </p:nvSpPr>
        <p:spPr>
          <a:xfrm>
            <a:off x="6382640" y="5374581"/>
            <a:ext cx="2905634" cy="8309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Abbreviation dictionary</a:t>
            </a:r>
            <a:endParaRPr dirty="0"/>
          </a:p>
        </p:txBody>
      </p:sp>
      <p:cxnSp>
        <p:nvCxnSpPr>
          <p:cNvPr id="189" name="Google Shape;189;g13caad91745_0_97"/>
          <p:cNvCxnSpPr>
            <a:cxnSpLocks/>
            <a:stCxn id="190" idx="2"/>
          </p:cNvCxnSpPr>
          <p:nvPr/>
        </p:nvCxnSpPr>
        <p:spPr>
          <a:xfrm>
            <a:off x="7844966" y="1772223"/>
            <a:ext cx="1162568" cy="5601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0" name="Google Shape;190;g13caad91745_0_97"/>
          <p:cNvSpPr txBox="1"/>
          <p:nvPr/>
        </p:nvSpPr>
        <p:spPr>
          <a:xfrm>
            <a:off x="6827366" y="1064223"/>
            <a:ext cx="2035200" cy="708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Climate-related terms dictionary</a:t>
            </a:r>
            <a:endParaRPr dirty="0"/>
          </a:p>
        </p:txBody>
      </p:sp>
      <p:sp>
        <p:nvSpPr>
          <p:cNvPr id="191" name="Google Shape;191;g13caad91745_0_97"/>
          <p:cNvSpPr txBox="1"/>
          <p:nvPr/>
        </p:nvSpPr>
        <p:spPr>
          <a:xfrm>
            <a:off x="488513" y="4154036"/>
            <a:ext cx="211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IPCC chapters,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IPBES reports,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3caad91745_0_97"/>
          <p:cNvSpPr/>
          <p:nvPr/>
        </p:nvSpPr>
        <p:spPr>
          <a:xfrm>
            <a:off x="6073968" y="3290316"/>
            <a:ext cx="352500" cy="2700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AF76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3caad91745_0_97" descr="https://upload.wikimedia.org/wikipedia/commons/thumb/6/66/Wikidata-logo-en.svg/1024px-Wikidata-logo-en.svg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703" y="3622374"/>
            <a:ext cx="1321500" cy="83095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3caad91745_0_97"/>
          <p:cNvSpPr txBox="1"/>
          <p:nvPr/>
        </p:nvSpPr>
        <p:spPr>
          <a:xfrm>
            <a:off x="3666064" y="2697134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A45B4-975B-A1FA-B3B6-ACF5EBD344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90244" y="6485375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</a:t>
            </a:fld>
            <a:endParaRPr lang="en-IN"/>
          </a:p>
        </p:txBody>
      </p:sp>
      <p:pic>
        <p:nvPicPr>
          <p:cNvPr id="31" name="Graphic 30" descr="Unlock">
            <a:extLst>
              <a:ext uri="{FF2B5EF4-FFF2-40B4-BE49-F238E27FC236}">
                <a16:creationId xmlns:a16="http://schemas.microsoft.com/office/drawing/2014/main" id="{2429BC2E-B095-F33F-1A10-1975D60A29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339" y="2320927"/>
            <a:ext cx="687159" cy="687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24B742-8EAC-EF54-D62B-AEE62621DC55}"/>
              </a:ext>
            </a:extLst>
          </p:cNvPr>
          <p:cNvSpPr txBox="1"/>
          <p:nvPr/>
        </p:nvSpPr>
        <p:spPr>
          <a:xfrm>
            <a:off x="113885" y="285453"/>
            <a:ext cx="821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How our TDM tools liberate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E2A6CC-5B87-83B7-ED10-A823503FD99D}"/>
              </a:ext>
            </a:extLst>
          </p:cNvPr>
          <p:cNvSpPr/>
          <p:nvPr/>
        </p:nvSpPr>
        <p:spPr>
          <a:xfrm>
            <a:off x="7588120" y="2527256"/>
            <a:ext cx="3573144" cy="1290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…despite </a:t>
            </a:r>
            <a:r>
              <a:rPr lang="en-US" sz="2000" b="0" i="0" strike="noStrike" cap="none" dirty="0">
                <a:solidFill>
                  <a:srgbClr val="000000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mitigation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efforts 8 including those in near-universal </a:t>
            </a:r>
            <a:r>
              <a:rPr lang="en-US" sz="2000" b="0" i="0" strike="noStrike" cap="none" dirty="0">
                <a:solidFill>
                  <a:srgbClr val="000000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nationally determined contributions 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(NDCs)…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2B9B5-89B1-9576-6907-54DFA139A43F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962E33-8D22-522D-63F5-43CA3B0150E7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78485A-9D05-85DD-0A05-D227ECDC03A4}"/>
              </a:ext>
            </a:extLst>
          </p:cNvPr>
          <p:cNvSpPr txBox="1"/>
          <p:nvPr/>
        </p:nvSpPr>
        <p:spPr>
          <a:xfrm>
            <a:off x="113885" y="285453"/>
            <a:ext cx="821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Dictionary</a:t>
            </a:r>
          </a:p>
        </p:txBody>
      </p:sp>
      <p:pic>
        <p:nvPicPr>
          <p:cNvPr id="5" name="Google Shape;194;g13caad91745_0_97" descr="https://upload.wikimedia.org/wikipedia/commons/thumb/6/66/Wikidata-logo-en.svg/1024px-Wikidata-logo-en.svg.png">
            <a:hlinkClick r:id="rId2"/>
            <a:extLst>
              <a:ext uri="{FF2B5EF4-FFF2-40B4-BE49-F238E27FC236}">
                <a16:creationId xmlns:a16="http://schemas.microsoft.com/office/drawing/2014/main" id="{2937D05E-B821-C5FE-6495-FF2C1C6A42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574" y="193141"/>
            <a:ext cx="1321500" cy="8309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1C601-7C00-C005-6BB0-005D06540D46}"/>
              </a:ext>
            </a:extLst>
          </p:cNvPr>
          <p:cNvSpPr txBox="1"/>
          <p:nvPr/>
        </p:nvSpPr>
        <p:spPr>
          <a:xfrm>
            <a:off x="305614" y="1098293"/>
            <a:ext cx="1025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Set of terms with unique Wikidata Identifiers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93808-FD7C-B20A-934A-49E82A6547CB}"/>
              </a:ext>
            </a:extLst>
          </p:cNvPr>
          <p:cNvSpPr txBox="1"/>
          <p:nvPr/>
        </p:nvSpPr>
        <p:spPr>
          <a:xfrm>
            <a:off x="482187" y="1733078"/>
            <a:ext cx="10873663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name="VRE" term="Variable Renewable Energy" </a:t>
            </a:r>
            <a:r>
              <a:rPr lang="en-US" sz="18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=“Q7915732”/&gt;</a:t>
            </a:r>
          </a:p>
          <a:p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name=“NDC" term=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Nationally Determined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C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ontributions" </a:t>
            </a:r>
            <a:r>
              <a:rPr lang="en-US" sz="18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=“Q20051297”/&gt;</a:t>
            </a:r>
          </a:p>
          <a:p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name=“GHG" term=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Greenhouse Gas" </a:t>
            </a:r>
            <a:r>
              <a:rPr lang="en-US" sz="18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=“Q167336”/&gt;</a:t>
            </a:r>
          </a:p>
        </p:txBody>
      </p:sp>
      <p:sp>
        <p:nvSpPr>
          <p:cNvPr id="10" name="Google Shape;182;g13caad91745_0_97">
            <a:extLst>
              <a:ext uri="{FF2B5EF4-FFF2-40B4-BE49-F238E27FC236}">
                <a16:creationId xmlns:a16="http://schemas.microsoft.com/office/drawing/2014/main" id="{1EA2D1C8-CD30-744C-1732-DF8136DFD22F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0B09B9-4B98-EED8-BC37-82634CF7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5946" y="6475933"/>
            <a:ext cx="2743200" cy="365125"/>
          </a:xfrm>
        </p:spPr>
        <p:txBody>
          <a:bodyPr/>
          <a:lstStyle/>
          <a:p>
            <a:fld id="{DF15D348-C967-4BD8-B763-625BCC1A7F25}" type="slidenum">
              <a:rPr lang="en-IN" smtClean="0"/>
              <a:t>7</a:t>
            </a:fld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42742-3A09-7BA9-3F24-3DBE24B1299B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26E3FA-5609-18DB-092C-80C2DA7B8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547" y="2979186"/>
            <a:ext cx="7459529" cy="35442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052404-2BB6-AF8B-E9DF-3D3A27932592}"/>
              </a:ext>
            </a:extLst>
          </p:cNvPr>
          <p:cNvSpPr txBox="1"/>
          <p:nvPr/>
        </p:nvSpPr>
        <p:spPr>
          <a:xfrm>
            <a:off x="259214" y="5006623"/>
            <a:ext cx="20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In different languages!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9A519D-3369-EF68-A171-631367F276A7}"/>
              </a:ext>
            </a:extLst>
          </p:cNvPr>
          <p:cNvCxnSpPr>
            <a:stCxn id="19" idx="3"/>
          </p:cNvCxnSpPr>
          <p:nvPr/>
        </p:nvCxnSpPr>
        <p:spPr>
          <a:xfrm>
            <a:off x="2277574" y="5483677"/>
            <a:ext cx="2134769" cy="27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471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3caad91745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19" y="2184992"/>
            <a:ext cx="1974839" cy="1974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13caad91745_0_97"/>
          <p:cNvCxnSpPr/>
          <p:nvPr/>
        </p:nvCxnSpPr>
        <p:spPr>
          <a:xfrm>
            <a:off x="2215458" y="3172411"/>
            <a:ext cx="1321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" name="Google Shape;181;g13caad91745_0_97"/>
          <p:cNvSpPr txBox="1"/>
          <p:nvPr/>
        </p:nvSpPr>
        <p:spPr>
          <a:xfrm>
            <a:off x="2304697" y="2601740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g13caad91745_0_97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13caad91745_0_97"/>
          <p:cNvCxnSpPr/>
          <p:nvPr/>
        </p:nvCxnSpPr>
        <p:spPr>
          <a:xfrm>
            <a:off x="5468092" y="3172411"/>
            <a:ext cx="1639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4" name="Google Shape;184;g13caad91745_0_97"/>
          <p:cNvSpPr txBox="1"/>
          <p:nvPr/>
        </p:nvSpPr>
        <p:spPr>
          <a:xfrm>
            <a:off x="5458368" y="2601740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cxnSp>
        <p:nvCxnSpPr>
          <p:cNvPr id="187" name="Google Shape;187;g13caad91745_0_97"/>
          <p:cNvCxnSpPr>
            <a:cxnSpLocks/>
            <a:stCxn id="188" idx="0"/>
          </p:cNvCxnSpPr>
          <p:nvPr/>
        </p:nvCxnSpPr>
        <p:spPr>
          <a:xfrm flipV="1">
            <a:off x="7835457" y="3750779"/>
            <a:ext cx="590793" cy="162380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8" name="Google Shape;188;g13caad91745_0_97"/>
          <p:cNvSpPr txBox="1"/>
          <p:nvPr/>
        </p:nvSpPr>
        <p:spPr>
          <a:xfrm>
            <a:off x="6382640" y="5374581"/>
            <a:ext cx="2905634" cy="8309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Abbreviation dictionary</a:t>
            </a:r>
            <a:endParaRPr dirty="0"/>
          </a:p>
        </p:txBody>
      </p:sp>
      <p:cxnSp>
        <p:nvCxnSpPr>
          <p:cNvPr id="189" name="Google Shape;189;g13caad91745_0_97"/>
          <p:cNvCxnSpPr>
            <a:cxnSpLocks/>
            <a:stCxn id="190" idx="2"/>
          </p:cNvCxnSpPr>
          <p:nvPr/>
        </p:nvCxnSpPr>
        <p:spPr>
          <a:xfrm>
            <a:off x="7844966" y="1772223"/>
            <a:ext cx="1162568" cy="5601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0" name="Google Shape;190;g13caad91745_0_97"/>
          <p:cNvSpPr txBox="1"/>
          <p:nvPr/>
        </p:nvSpPr>
        <p:spPr>
          <a:xfrm>
            <a:off x="6827366" y="1064223"/>
            <a:ext cx="2035200" cy="708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Climate-related terms dictionary</a:t>
            </a:r>
            <a:endParaRPr dirty="0"/>
          </a:p>
        </p:txBody>
      </p:sp>
      <p:sp>
        <p:nvSpPr>
          <p:cNvPr id="191" name="Google Shape;191;g13caad91745_0_97"/>
          <p:cNvSpPr txBox="1"/>
          <p:nvPr/>
        </p:nvSpPr>
        <p:spPr>
          <a:xfrm>
            <a:off x="488513" y="4154036"/>
            <a:ext cx="211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IPCC chapters,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IPBES reports,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3caad91745_0_97"/>
          <p:cNvSpPr/>
          <p:nvPr/>
        </p:nvSpPr>
        <p:spPr>
          <a:xfrm>
            <a:off x="6073968" y="3290316"/>
            <a:ext cx="352500" cy="2700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AF76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3caad91745_0_97" descr="https://upload.wikimedia.org/wikipedia/commons/thumb/6/66/Wikidata-logo-en.svg/1024px-Wikidata-logo-en.svg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703" y="3622374"/>
            <a:ext cx="1321500" cy="83095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3caad91745_0_97"/>
          <p:cNvSpPr txBox="1"/>
          <p:nvPr/>
        </p:nvSpPr>
        <p:spPr>
          <a:xfrm>
            <a:off x="3666064" y="2697134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A45B4-975B-A1FA-B3B6-ACF5EBD344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90244" y="6485375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</a:t>
            </a:fld>
            <a:endParaRPr lang="en-IN"/>
          </a:p>
        </p:txBody>
      </p:sp>
      <p:pic>
        <p:nvPicPr>
          <p:cNvPr id="31" name="Graphic 30" descr="Unlock">
            <a:extLst>
              <a:ext uri="{FF2B5EF4-FFF2-40B4-BE49-F238E27FC236}">
                <a16:creationId xmlns:a16="http://schemas.microsoft.com/office/drawing/2014/main" id="{2429BC2E-B095-F33F-1A10-1975D60A29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339" y="2320927"/>
            <a:ext cx="687159" cy="687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24B742-8EAC-EF54-D62B-AEE62621DC55}"/>
              </a:ext>
            </a:extLst>
          </p:cNvPr>
          <p:cNvSpPr txBox="1"/>
          <p:nvPr/>
        </p:nvSpPr>
        <p:spPr>
          <a:xfrm>
            <a:off x="113885" y="285453"/>
            <a:ext cx="821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How our TDM tools liberate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E2A6CC-5B87-83B7-ED10-A823503FD99D}"/>
              </a:ext>
            </a:extLst>
          </p:cNvPr>
          <p:cNvSpPr/>
          <p:nvPr/>
        </p:nvSpPr>
        <p:spPr>
          <a:xfrm>
            <a:off x="7588120" y="2527256"/>
            <a:ext cx="3573144" cy="1290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…despite </a:t>
            </a:r>
            <a:r>
              <a:rPr lang="en-US" sz="2000" b="0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mitigation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efforts 8 including those in near-universal </a:t>
            </a:r>
            <a:r>
              <a:rPr lang="en-US" sz="2000" b="0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nationally determined contributions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(NDCs)…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FCCB9E-ED61-B119-F411-1B30ABD7FA34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2602A1-FE0F-F632-76A7-71D9657BB271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40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caad91745_0_125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13caad91745_0_1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50" y="1086849"/>
            <a:ext cx="10928726" cy="553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g13caad91745_0_125"/>
          <p:cNvCxnSpPr>
            <a:cxnSpLocks/>
          </p:cNvCxnSpPr>
          <p:nvPr/>
        </p:nvCxnSpPr>
        <p:spPr>
          <a:xfrm flipH="1">
            <a:off x="5165573" y="2799776"/>
            <a:ext cx="3189495" cy="8942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095FB0-D245-33FF-F363-D9CEA52AD5F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66625" y="6355587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5DBE3-918E-F4BB-2AB9-8EEC758EB16A}"/>
              </a:ext>
            </a:extLst>
          </p:cNvPr>
          <p:cNvSpPr txBox="1"/>
          <p:nvPr/>
        </p:nvSpPr>
        <p:spPr>
          <a:xfrm>
            <a:off x="317350" y="283627"/>
            <a:ext cx="9944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#1 Learn what abbreviations mean, instantaneously!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6B2F4-2923-55CD-7AC6-FCEDC90E7D52}"/>
              </a:ext>
            </a:extLst>
          </p:cNvPr>
          <p:cNvSpPr/>
          <p:nvPr/>
        </p:nvSpPr>
        <p:spPr>
          <a:xfrm>
            <a:off x="8413146" y="2118672"/>
            <a:ext cx="1387425" cy="981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" name="Google Shape;205;g13caad91745_0_125" descr="https://upload.wikimedia.org/wikipedia/commons/thumb/6/66/Wikidata-logo-en.svg/1024px-Wikidata-logo-en.svg.pn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3146" y="2170552"/>
            <a:ext cx="1387425" cy="9813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F6572-7145-C4D4-0978-9F2EE827A26F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7662</TotalTime>
  <Words>885</Words>
  <Application>Microsoft Office PowerPoint</Application>
  <PresentationFormat>Widescreen</PresentationFormat>
  <Paragraphs>181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Courier New</vt:lpstr>
      <vt:lpstr>Montserrat Medium</vt:lpstr>
      <vt:lpstr>Times New Roman</vt:lpstr>
      <vt:lpstr>Office Theme</vt:lpstr>
      <vt:lpstr>      Climate Knowledge Hunt</vt:lpstr>
      <vt:lpstr>PowerPoint Presentation</vt:lpstr>
      <vt:lpstr>PowerPoint Presentation</vt:lpstr>
      <vt:lpstr>PowerPoint Presentation</vt:lpstr>
      <vt:lpstr>extracts keywords, abbreviations</vt:lpstr>
      <vt:lpstr>PowerPoint Presentation</vt:lpstr>
      <vt:lpstr>PowerPoint Presentation</vt:lpstr>
      <vt:lpstr>PowerPoint Presentation</vt:lpstr>
      <vt:lpstr>PowerPoint Presentation</vt:lpstr>
      <vt:lpstr># 2 Which terms commonly occur in a chapter?</vt:lpstr>
      <vt:lpstr>PowerPoint Presentation</vt:lpstr>
      <vt:lpstr>PowerPoint Presentation</vt:lpstr>
      <vt:lpstr>PowerPoint Presentation</vt:lpstr>
      <vt:lpstr>PowerPoint Presentation</vt:lpstr>
      <vt:lpstr>Deep dive into our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next?</vt:lpstr>
      <vt:lpstr>Over to Ananya and Sunag to explain the technicalities.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Knowledge Hunt</dc:title>
  <dc:creator>Shweata N</dc:creator>
  <cp:lastModifiedBy>Shweata N</cp:lastModifiedBy>
  <cp:revision>92</cp:revision>
  <dcterms:created xsi:type="dcterms:W3CDTF">2022-09-19T11:33:47Z</dcterms:created>
  <dcterms:modified xsi:type="dcterms:W3CDTF">2023-05-19T01:40:59Z</dcterms:modified>
</cp:coreProperties>
</file>